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31.jpg" ContentType="image/jp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  <p:sldMasterId id="2147483738" r:id="rId2"/>
  </p:sldMasterIdLst>
  <p:notesMasterIdLst>
    <p:notesMasterId r:id="rId36"/>
  </p:notesMasterIdLst>
  <p:handoutMasterIdLst>
    <p:handoutMasterId r:id="rId37"/>
  </p:handoutMasterIdLst>
  <p:sldIdLst>
    <p:sldId id="473" r:id="rId3"/>
    <p:sldId id="395" r:id="rId4"/>
    <p:sldId id="475" r:id="rId5"/>
    <p:sldId id="409" r:id="rId6"/>
    <p:sldId id="456" r:id="rId7"/>
    <p:sldId id="476" r:id="rId8"/>
    <p:sldId id="477" r:id="rId9"/>
    <p:sldId id="502" r:id="rId10"/>
    <p:sldId id="503" r:id="rId11"/>
    <p:sldId id="509" r:id="rId12"/>
    <p:sldId id="449" r:id="rId13"/>
    <p:sldId id="510" r:id="rId14"/>
    <p:sldId id="511" r:id="rId15"/>
    <p:sldId id="512" r:id="rId16"/>
    <p:sldId id="516" r:id="rId17"/>
    <p:sldId id="523" r:id="rId18"/>
    <p:sldId id="515" r:id="rId19"/>
    <p:sldId id="419" r:id="rId20"/>
    <p:sldId id="488" r:id="rId21"/>
    <p:sldId id="491" r:id="rId22"/>
    <p:sldId id="518" r:id="rId23"/>
    <p:sldId id="494" r:id="rId24"/>
    <p:sldId id="519" r:id="rId25"/>
    <p:sldId id="495" r:id="rId26"/>
    <p:sldId id="520" r:id="rId27"/>
    <p:sldId id="498" r:id="rId28"/>
    <p:sldId id="492" r:id="rId29"/>
    <p:sldId id="524" r:id="rId30"/>
    <p:sldId id="521" r:id="rId31"/>
    <p:sldId id="500" r:id="rId32"/>
    <p:sldId id="471" r:id="rId33"/>
    <p:sldId id="470" r:id="rId34"/>
    <p:sldId id="525" r:id="rId35"/>
  </p:sldIdLst>
  <p:sldSz cx="9144000" cy="6858000" type="screen4x3"/>
  <p:notesSz cx="9928225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5" userDrawn="1">
          <p15:clr>
            <a:srgbClr val="A4A3A4"/>
          </p15:clr>
        </p15:guide>
        <p15:guide id="2" pos="249" userDrawn="1">
          <p15:clr>
            <a:srgbClr val="A4A3A4"/>
          </p15:clr>
        </p15:guide>
        <p15:guide id="3" orient="horz" pos="595" userDrawn="1">
          <p15:clr>
            <a:srgbClr val="A4A3A4"/>
          </p15:clr>
        </p15:guide>
        <p15:guide id="4" pos="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ke Richards" initials="MR" lastIdx="3" clrIdx="0">
    <p:extLst>
      <p:ext uri="{19B8F6BF-5375-455C-9EA6-DF929625EA0E}">
        <p15:presenceInfo xmlns:p15="http://schemas.microsoft.com/office/powerpoint/2012/main" userId="Mike Richard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B6A3"/>
    <a:srgbClr val="43B6A3"/>
    <a:srgbClr val="49B9AF"/>
    <a:srgbClr val="9D9D9D"/>
    <a:srgbClr val="9D9D9C"/>
    <a:srgbClr val="8B8E8A"/>
    <a:srgbClr val="127975"/>
    <a:srgbClr val="000000"/>
    <a:srgbClr val="FFCC66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5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160" y="184"/>
      </p:cViewPr>
      <p:guideLst>
        <p:guide orient="horz" pos="255"/>
        <p:guide pos="249"/>
        <p:guide orient="horz" pos="595"/>
        <p:guide pos="6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58" d="100"/>
          <a:sy n="158" d="100"/>
        </p:scale>
        <p:origin x="224" y="13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302231" cy="341065"/>
          </a:xfrm>
          <a:prstGeom prst="rect">
            <a:avLst/>
          </a:prstGeom>
        </p:spPr>
        <p:txBody>
          <a:bodyPr vert="horz" lIns="95555" tIns="47777" rIns="95555" bIns="47777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3696" y="2"/>
            <a:ext cx="4302231" cy="341065"/>
          </a:xfrm>
          <a:prstGeom prst="rect">
            <a:avLst/>
          </a:prstGeom>
        </p:spPr>
        <p:txBody>
          <a:bodyPr vert="horz" lIns="95555" tIns="47777" rIns="95555" bIns="47777" rtlCol="0"/>
          <a:lstStyle>
            <a:lvl1pPr algn="r">
              <a:defRPr sz="1200"/>
            </a:lvl1pPr>
          </a:lstStyle>
          <a:p>
            <a:fld id="{2CE9C5F0-85EC-4327-8CE6-EA0883A40E8D}" type="datetimeFigureOut">
              <a:rPr lang="en-GB" smtClean="0"/>
              <a:pPr/>
              <a:t>23/05/2019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231" cy="341065"/>
          </a:xfrm>
          <a:prstGeom prst="rect">
            <a:avLst/>
          </a:prstGeom>
        </p:spPr>
        <p:txBody>
          <a:bodyPr vert="horz" lIns="95555" tIns="47777" rIns="95555" bIns="47777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3696" y="6456612"/>
            <a:ext cx="4302231" cy="341065"/>
          </a:xfrm>
          <a:prstGeom prst="rect">
            <a:avLst/>
          </a:prstGeom>
        </p:spPr>
        <p:txBody>
          <a:bodyPr vert="horz" lIns="95555" tIns="47777" rIns="95555" bIns="47777" rtlCol="0" anchor="b"/>
          <a:lstStyle>
            <a:lvl1pPr algn="r">
              <a:defRPr sz="1200"/>
            </a:lvl1pPr>
          </a:lstStyle>
          <a:p>
            <a:fld id="{5B9EFF65-029C-4A5B-B4EE-9DB6FDC19AB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7922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302231" cy="341065"/>
          </a:xfrm>
          <a:prstGeom prst="rect">
            <a:avLst/>
          </a:prstGeom>
        </p:spPr>
        <p:txBody>
          <a:bodyPr vert="horz" lIns="95555" tIns="47777" rIns="95555" bIns="47777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696" y="2"/>
            <a:ext cx="4302231" cy="341065"/>
          </a:xfrm>
          <a:prstGeom prst="rect">
            <a:avLst/>
          </a:prstGeom>
        </p:spPr>
        <p:txBody>
          <a:bodyPr vert="horz" lIns="95555" tIns="47777" rIns="95555" bIns="47777" rtlCol="0"/>
          <a:lstStyle>
            <a:lvl1pPr algn="r">
              <a:defRPr sz="1200"/>
            </a:lvl1pPr>
          </a:lstStyle>
          <a:p>
            <a:fld id="{8EA20431-B065-4052-B471-56EFD52BE8B8}" type="datetimeFigureOut">
              <a:rPr lang="en-GB" smtClean="0"/>
              <a:pPr/>
              <a:t>23/05/2019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36938" y="849313"/>
            <a:ext cx="3054350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5" tIns="47777" rIns="95555" bIns="47777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3" y="3271382"/>
            <a:ext cx="7942580" cy="2676585"/>
          </a:xfrm>
          <a:prstGeom prst="rect">
            <a:avLst/>
          </a:prstGeom>
        </p:spPr>
        <p:txBody>
          <a:bodyPr vert="horz" lIns="95555" tIns="47777" rIns="95555" bIns="4777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2231" cy="341065"/>
          </a:xfrm>
          <a:prstGeom prst="rect">
            <a:avLst/>
          </a:prstGeom>
        </p:spPr>
        <p:txBody>
          <a:bodyPr vert="horz" lIns="95555" tIns="47777" rIns="95555" bIns="47777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696" y="6456612"/>
            <a:ext cx="4302231" cy="341065"/>
          </a:xfrm>
          <a:prstGeom prst="rect">
            <a:avLst/>
          </a:prstGeom>
        </p:spPr>
        <p:txBody>
          <a:bodyPr vert="horz" lIns="95555" tIns="47777" rIns="95555" bIns="47777" rtlCol="0" anchor="b"/>
          <a:lstStyle>
            <a:lvl1pPr algn="r">
              <a:defRPr sz="1200"/>
            </a:lvl1pPr>
          </a:lstStyle>
          <a:p>
            <a:fld id="{C3371B77-2CDD-408B-8B6F-C31FB355268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65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71B77-2CDD-408B-8B6F-C31FB355268D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526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71B77-2CDD-408B-8B6F-C31FB355268D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444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71B77-2CDD-408B-8B6F-C31FB355268D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11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71B77-2CDD-408B-8B6F-C31FB355268D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829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71B77-2CDD-408B-8B6F-C31FB355268D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59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71B77-2CDD-408B-8B6F-C31FB355268D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041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71B77-2CDD-408B-8B6F-C31FB355268D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2218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71B77-2CDD-408B-8B6F-C31FB355268D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2739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6963" y="2039938"/>
            <a:ext cx="7340600" cy="5505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71B77-2CDD-408B-8B6F-C31FB355268D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12377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71B77-2CDD-408B-8B6F-C31FB355268D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5530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71B77-2CDD-408B-8B6F-C31FB355268D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553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6963" y="2039938"/>
            <a:ext cx="7340600" cy="5505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71B77-2CDD-408B-8B6F-C31FB355268D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12377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71B77-2CDD-408B-8B6F-C31FB355268D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483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71B77-2CDD-408B-8B6F-C31FB355268D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8508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71B77-2CDD-408B-8B6F-C31FB355268D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3434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71B77-2CDD-408B-8B6F-C31FB355268D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060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71B77-2CDD-408B-8B6F-C31FB355268D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5453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71B77-2CDD-408B-8B6F-C31FB355268D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8577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71B77-2CDD-408B-8B6F-C31FB355268D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4182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71B77-2CDD-408B-8B6F-C31FB355268D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018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71B77-2CDD-408B-8B6F-C31FB355268D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9829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71B77-2CDD-408B-8B6F-C31FB355268D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6486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6963" y="2039938"/>
            <a:ext cx="7340600" cy="5505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71B77-2CDD-408B-8B6F-C31FB355268D}" type="slidenum">
              <a:rPr lang="en-GB" smtClean="0"/>
              <a:pPr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86394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71B77-2CDD-408B-8B6F-C31FB355268D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682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71B77-2CDD-408B-8B6F-C31FB355268D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553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71B77-2CDD-408B-8B6F-C31FB355268D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553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71B77-2CDD-408B-8B6F-C31FB355268D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553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71B77-2CDD-408B-8B6F-C31FB355268D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898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71B77-2CDD-408B-8B6F-C31FB355268D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857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71B77-2CDD-408B-8B6F-C31FB355268D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517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2508-5A6E-4F3A-BA0A-67561E29C3C3}" type="datetimeFigureOut">
              <a:rPr lang="en-GB" smtClean="0"/>
              <a:pPr/>
              <a:t>23/05/2019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0475-6A9B-40EA-B435-1FCC4981BC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988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2508-5A6E-4F3A-BA0A-67561E29C3C3}" type="datetimeFigureOut">
              <a:rPr lang="en-GB" smtClean="0"/>
              <a:pPr/>
              <a:t>23/05/2019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0475-6A9B-40EA-B435-1FCC4981BC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070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2508-5A6E-4F3A-BA0A-67561E29C3C3}" type="datetimeFigureOut">
              <a:rPr lang="en-GB" smtClean="0"/>
              <a:pPr/>
              <a:t>23/05/2019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0475-6A9B-40EA-B435-1FCC4981BC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688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R Background - 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18661" y="208722"/>
            <a:ext cx="8696739" cy="6440556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6841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2508-5A6E-4F3A-BA0A-67561E29C3C3}" type="datetimeFigureOut">
              <a:rPr lang="en-GB" smtClean="0"/>
              <a:pPr/>
              <a:t>23/05/2019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0475-6A9B-40EA-B435-1FCC4981BC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647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2508-5A6E-4F3A-BA0A-67561E29C3C3}" type="datetimeFigureOut">
              <a:rPr lang="en-GB" smtClean="0"/>
              <a:pPr/>
              <a:t>23/05/2019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0475-6A9B-40EA-B435-1FCC4981BC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061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2508-5A6E-4F3A-BA0A-67561E29C3C3}" type="datetimeFigureOut">
              <a:rPr lang="en-GB" smtClean="0"/>
              <a:pPr/>
              <a:t>23/05/2019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0475-6A9B-40EA-B435-1FCC4981BC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173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2508-5A6E-4F3A-BA0A-67561E29C3C3}" type="datetimeFigureOut">
              <a:rPr lang="en-GB" smtClean="0"/>
              <a:pPr/>
              <a:t>23/05/2019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0475-6A9B-40EA-B435-1FCC4981BC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351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2508-5A6E-4F3A-BA0A-67561E29C3C3}" type="datetimeFigureOut">
              <a:rPr lang="en-GB" smtClean="0"/>
              <a:pPr/>
              <a:t>23/05/2019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0475-6A9B-40EA-B435-1FCC4981BC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8888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2508-5A6E-4F3A-BA0A-67561E29C3C3}" type="datetimeFigureOut">
              <a:rPr lang="en-GB" smtClean="0"/>
              <a:pPr/>
              <a:t>23/05/2019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0475-6A9B-40EA-B435-1FCC4981BC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4330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2508-5A6E-4F3A-BA0A-67561E29C3C3}" type="datetimeFigureOut">
              <a:rPr lang="en-GB" smtClean="0"/>
              <a:pPr/>
              <a:t>23/05/2019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0475-6A9B-40EA-B435-1FCC4981BC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94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2508-5A6E-4F3A-BA0A-67561E29C3C3}" type="datetimeFigureOut">
              <a:rPr lang="en-GB" smtClean="0"/>
              <a:pPr/>
              <a:t>23/05/2019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0475-6A9B-40EA-B435-1FCC4981BC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180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2508-5A6E-4F3A-BA0A-67561E29C3C3}" type="datetimeFigureOut">
              <a:rPr lang="en-GB" smtClean="0"/>
              <a:pPr/>
              <a:t>23/05/2019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0475-6A9B-40EA-B435-1FCC4981BC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08496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2508-5A6E-4F3A-BA0A-67561E29C3C3}" type="datetimeFigureOut">
              <a:rPr lang="en-GB" smtClean="0"/>
              <a:pPr/>
              <a:t>23/05/2019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0475-6A9B-40EA-B435-1FCC4981BC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6966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2508-5A6E-4F3A-BA0A-67561E29C3C3}" type="datetimeFigureOut">
              <a:rPr lang="en-GB" smtClean="0"/>
              <a:pPr/>
              <a:t>23/05/2019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0475-6A9B-40EA-B435-1FCC4981BC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5177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2508-5A6E-4F3A-BA0A-67561E29C3C3}" type="datetimeFigureOut">
              <a:rPr lang="en-GB" smtClean="0"/>
              <a:pPr/>
              <a:t>23/05/2019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0475-6A9B-40EA-B435-1FCC4981BC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1146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2508-5A6E-4F3A-BA0A-67561E29C3C3}" type="datetimeFigureOut">
              <a:rPr lang="en-GB" smtClean="0"/>
              <a:pPr/>
              <a:t>23/05/2019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0475-6A9B-40EA-B435-1FCC4981BC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701505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2508-5A6E-4F3A-BA0A-67561E29C3C3}" type="datetimeFigureOut">
              <a:rPr lang="en-GB" smtClean="0"/>
              <a:pPr/>
              <a:t>23/05/2019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0475-6A9B-40EA-B435-1FCC4981BC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0466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2508-5A6E-4F3A-BA0A-67561E29C3C3}" type="datetimeFigureOut">
              <a:rPr lang="en-GB" smtClean="0"/>
              <a:pPr/>
              <a:t>23/05/2019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0475-6A9B-40EA-B435-1FCC4981BC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7342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2508-5A6E-4F3A-BA0A-67561E29C3C3}" type="datetimeFigureOut">
              <a:rPr lang="en-GB" smtClean="0"/>
              <a:pPr/>
              <a:t>23/05/2019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0475-6A9B-40EA-B435-1FCC4981BC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6435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2508-5A6E-4F3A-BA0A-67561E29C3C3}" type="datetimeFigureOut">
              <a:rPr lang="en-GB" smtClean="0"/>
              <a:pPr/>
              <a:t>23/05/2019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0475-6A9B-40EA-B435-1FCC4981BC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3341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2508-5A6E-4F3A-BA0A-67561E29C3C3}" type="datetimeFigureOut">
              <a:rPr lang="en-GB" smtClean="0"/>
              <a:pPr/>
              <a:t>23/05/2019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0475-6A9B-40EA-B435-1FCC4981BC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325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2508-5A6E-4F3A-BA0A-67561E29C3C3}" type="datetimeFigureOut">
              <a:rPr lang="en-GB" smtClean="0"/>
              <a:pPr/>
              <a:t>23/05/2019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0475-6A9B-40EA-B435-1FCC4981BC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5237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R Background - 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18661" y="208722"/>
            <a:ext cx="8696739" cy="6440556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03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2508-5A6E-4F3A-BA0A-67561E29C3C3}" type="datetimeFigureOut">
              <a:rPr lang="en-GB" smtClean="0"/>
              <a:pPr/>
              <a:t>23/05/2019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0475-6A9B-40EA-B435-1FCC4981BC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737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2508-5A6E-4F3A-BA0A-67561E29C3C3}" type="datetimeFigureOut">
              <a:rPr lang="en-GB" smtClean="0"/>
              <a:pPr/>
              <a:t>23/05/2019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0475-6A9B-40EA-B435-1FCC4981BC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566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2508-5A6E-4F3A-BA0A-67561E29C3C3}" type="datetimeFigureOut">
              <a:rPr lang="en-GB" smtClean="0"/>
              <a:pPr/>
              <a:t>23/05/2019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0475-6A9B-40EA-B435-1FCC4981BC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428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2508-5A6E-4F3A-BA0A-67561E29C3C3}" type="datetimeFigureOut">
              <a:rPr lang="en-GB" smtClean="0"/>
              <a:pPr/>
              <a:t>23/05/2019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0475-6A9B-40EA-B435-1FCC4981BC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438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2508-5A6E-4F3A-BA0A-67561E29C3C3}" type="datetimeFigureOut">
              <a:rPr lang="en-GB" smtClean="0"/>
              <a:pPr/>
              <a:t>23/05/2019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0475-6A9B-40EA-B435-1FCC4981BC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771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2508-5A6E-4F3A-BA0A-67561E29C3C3}" type="datetimeFigureOut">
              <a:rPr lang="en-GB" smtClean="0"/>
              <a:pPr/>
              <a:t>23/05/2019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0475-6A9B-40EA-B435-1FCC4981BC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996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A2508-5A6E-4F3A-BA0A-67561E29C3C3}" type="datetimeFigureOut">
              <a:rPr lang="en-GB" smtClean="0"/>
              <a:pPr/>
              <a:t>23/05/2019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E0475-6A9B-40EA-B435-1FCC4981BC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645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7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C4A2508-5A6E-4F3A-BA0A-67561E29C3C3}" type="datetimeFigureOut">
              <a:rPr lang="en-GB" smtClean="0"/>
              <a:pPr/>
              <a:t>23/05/2019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28E0475-6A9B-40EA-B435-1FCC4981BC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216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png"/><Relationship Id="rId5" Type="http://schemas.openxmlformats.org/officeDocument/2006/relationships/image" Target="../media/image8.emf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9.png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6.emf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jpeg"/><Relationship Id="rId5" Type="http://schemas.openxmlformats.org/officeDocument/2006/relationships/image" Target="../media/image8.emf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6.emf"/><Relationship Id="rId4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5.png"/><Relationship Id="rId5" Type="http://schemas.openxmlformats.org/officeDocument/2006/relationships/image" Target="../media/image20.jpg"/><Relationship Id="rId4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emf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7.png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8.jpg"/><Relationship Id="rId5" Type="http://schemas.openxmlformats.org/officeDocument/2006/relationships/image" Target="../media/image16.emf"/><Relationship Id="rId4" Type="http://schemas.openxmlformats.org/officeDocument/2006/relationships/image" Target="../media/image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5.jpg"/><Relationship Id="rId5" Type="http://schemas.openxmlformats.org/officeDocument/2006/relationships/image" Target="../media/image16.emf"/><Relationship Id="rId4" Type="http://schemas.openxmlformats.org/officeDocument/2006/relationships/image" Target="../media/image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7.jpg"/><Relationship Id="rId5" Type="http://schemas.openxmlformats.org/officeDocument/2006/relationships/image" Target="../media/image16.emf"/><Relationship Id="rId4" Type="http://schemas.openxmlformats.org/officeDocument/2006/relationships/image" Target="../media/image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0.jpg"/><Relationship Id="rId4" Type="http://schemas.openxmlformats.org/officeDocument/2006/relationships/image" Target="../media/image1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.jpg"/><Relationship Id="rId5" Type="http://schemas.openxmlformats.org/officeDocument/2006/relationships/image" Target="../media/image16.emf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treasuryrecruitment.com/docs/treasury-skills-chart.pdf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8.emf"/><Relationship Id="rId4" Type="http://schemas.openxmlformats.org/officeDocument/2006/relationships/image" Target="../media/image5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5.jpg"/><Relationship Id="rId4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1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.emf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6.emf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.emf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0.jpg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emf"/><Relationship Id="rId5" Type="http://schemas.openxmlformats.org/officeDocument/2006/relationships/image" Target="../media/image8.emf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ABAA660-6F3C-4042-8715-3E9F3320CA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" t="5760" r="14550" b="9388"/>
          <a:stretch/>
        </p:blipFill>
        <p:spPr>
          <a:xfrm>
            <a:off x="1" y="1"/>
            <a:ext cx="9143999" cy="6857999"/>
          </a:xfrm>
          <a:prstGeom prst="rect">
            <a:avLst/>
          </a:prstGeo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FAD95FA0-FC45-194A-9201-65453F52B468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custGeom>
            <a:avLst/>
            <a:gdLst/>
            <a:ahLst/>
            <a:cxnLst/>
            <a:rect l="l" t="t" r="r" b="b"/>
            <a:pathLst>
              <a:path w="7776209" h="10908030">
                <a:moveTo>
                  <a:pt x="0" y="10908004"/>
                </a:moveTo>
                <a:lnTo>
                  <a:pt x="7776006" y="10908004"/>
                </a:lnTo>
                <a:lnTo>
                  <a:pt x="7776006" y="0"/>
                </a:lnTo>
                <a:lnTo>
                  <a:pt x="0" y="0"/>
                </a:lnTo>
                <a:lnTo>
                  <a:pt x="0" y="10908004"/>
                </a:lnTo>
                <a:close/>
              </a:path>
            </a:pathLst>
          </a:custGeom>
          <a:solidFill>
            <a:srgbClr val="1D1D1B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51059D-7E80-8747-B014-ECDF31CC757B}"/>
              </a:ext>
            </a:extLst>
          </p:cNvPr>
          <p:cNvSpPr txBox="1"/>
          <p:nvPr/>
        </p:nvSpPr>
        <p:spPr>
          <a:xfrm>
            <a:off x="1335739" y="5905608"/>
            <a:ext cx="3873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000"/>
              </a:spcAft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GB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2019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E04DE0-401E-3C49-8A6B-59D6A0E9496D}"/>
              </a:ext>
            </a:extLst>
          </p:cNvPr>
          <p:cNvSpPr/>
          <p:nvPr/>
        </p:nvSpPr>
        <p:spPr>
          <a:xfrm>
            <a:off x="1269407" y="2573559"/>
            <a:ext cx="4348325" cy="1436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GB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TREASURY TALENT:</a:t>
            </a:r>
          </a:p>
          <a:p>
            <a:pPr>
              <a:spcBef>
                <a:spcPts val="200"/>
              </a:spcBef>
            </a:pPr>
            <a:r>
              <a:rPr lang="en-GB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WHAT DOES THE </a:t>
            </a:r>
          </a:p>
          <a:p>
            <a:pPr>
              <a:spcBef>
                <a:spcPts val="200"/>
              </a:spcBef>
            </a:pPr>
            <a:r>
              <a:rPr lang="en-GB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FUTURE HOLD?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85858C-F93B-4442-A1D5-645F60762CA9}"/>
              </a:ext>
            </a:extLst>
          </p:cNvPr>
          <p:cNvSpPr/>
          <p:nvPr/>
        </p:nvSpPr>
        <p:spPr>
          <a:xfrm flipV="1">
            <a:off x="1374157" y="4027807"/>
            <a:ext cx="2803471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9ECAA9C3-1775-4040-8DC6-DB21259B8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157" y="722934"/>
            <a:ext cx="2139753" cy="7938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0D9943-AF36-3B44-A43E-89533F7ECE30}"/>
              </a:ext>
            </a:extLst>
          </p:cNvPr>
          <p:cNvSpPr txBox="1"/>
          <p:nvPr/>
        </p:nvSpPr>
        <p:spPr>
          <a:xfrm>
            <a:off x="-2676293" y="-2527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42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99971" y="5108173"/>
            <a:ext cx="14334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EMBRACE </a:t>
            </a:r>
          </a:p>
          <a:p>
            <a:r>
              <a:rPr lang="en-GB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CHANGE</a:t>
            </a:r>
          </a:p>
        </p:txBody>
      </p:sp>
      <p:pic>
        <p:nvPicPr>
          <p:cNvPr id="2058" name="Picture 10" descr="Image result for SKILLS ICON BLACK AND WHITE">
            <a:extLst>
              <a:ext uri="{FF2B5EF4-FFF2-40B4-BE49-F238E27FC236}">
                <a16:creationId xmlns:a16="http://schemas.microsoft.com/office/drawing/2014/main" id="{595068E3-8F43-4E85-81BD-EEE3C22F6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891" y="924714"/>
            <a:ext cx="1115475" cy="111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0" y="978108"/>
            <a:ext cx="1463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BE A </a:t>
            </a:r>
          </a:p>
          <a:p>
            <a:r>
              <a:rPr lang="en-GB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PROBLEM </a:t>
            </a:r>
          </a:p>
          <a:p>
            <a:r>
              <a:rPr lang="en-GB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SOLVER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036500" y="2478821"/>
            <a:ext cx="20820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BE AN EFFECTIVE</a:t>
            </a:r>
          </a:p>
          <a:p>
            <a:r>
              <a:rPr lang="en-GB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TEAM PLAYER</a:t>
            </a:r>
          </a:p>
        </p:txBody>
      </p:sp>
      <p:pic>
        <p:nvPicPr>
          <p:cNvPr id="2056" name="Picture 8" descr="Image result for BLACK AND WHITE TRENDS ICON">
            <a:extLst>
              <a:ext uri="{FF2B5EF4-FFF2-40B4-BE49-F238E27FC236}">
                <a16:creationId xmlns:a16="http://schemas.microsoft.com/office/drawing/2014/main" id="{2CCE550F-A5C2-4AC1-9D4A-8C19E30E7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312" y="5050820"/>
            <a:ext cx="926535" cy="92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27274" y="2568133"/>
            <a:ext cx="2299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GET PROJECT CERTIFIED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FC9414-E222-47D8-BEB4-5DBBE40F89EE}"/>
              </a:ext>
            </a:extLst>
          </p:cNvPr>
          <p:cNvSpPr/>
          <p:nvPr/>
        </p:nvSpPr>
        <p:spPr>
          <a:xfrm>
            <a:off x="6172486" y="5085510"/>
            <a:ext cx="23171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LEARN EMOTIONAL INTELLIGENCE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ED37D7-8037-8246-A2F3-AAFE494E61E1}"/>
              </a:ext>
            </a:extLst>
          </p:cNvPr>
          <p:cNvSpPr/>
          <p:nvPr/>
        </p:nvSpPr>
        <p:spPr>
          <a:xfrm>
            <a:off x="6269842" y="6010107"/>
            <a:ext cx="162878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26433F-1A68-A146-ADB8-762FC2105209}"/>
              </a:ext>
            </a:extLst>
          </p:cNvPr>
          <p:cNvSpPr/>
          <p:nvPr/>
        </p:nvSpPr>
        <p:spPr>
          <a:xfrm>
            <a:off x="1995357" y="5759615"/>
            <a:ext cx="983651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4B58E69-373E-674E-AFBC-689282D50D20}"/>
              </a:ext>
            </a:extLst>
          </p:cNvPr>
          <p:cNvSpPr/>
          <p:nvPr/>
        </p:nvSpPr>
        <p:spPr>
          <a:xfrm>
            <a:off x="7151867" y="3389913"/>
            <a:ext cx="151842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4CE9C04-B4B0-4649-A88F-1F4FB9916F29}"/>
              </a:ext>
            </a:extLst>
          </p:cNvPr>
          <p:cNvSpPr/>
          <p:nvPr/>
        </p:nvSpPr>
        <p:spPr>
          <a:xfrm>
            <a:off x="4653923" y="1878578"/>
            <a:ext cx="887177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CEF9FD0-C9B0-1342-8F03-968551FD1F71}"/>
              </a:ext>
            </a:extLst>
          </p:cNvPr>
          <p:cNvSpPr/>
          <p:nvPr/>
        </p:nvSpPr>
        <p:spPr>
          <a:xfrm>
            <a:off x="516961" y="3211275"/>
            <a:ext cx="1730337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7" name="object 3">
            <a:extLst>
              <a:ext uri="{FF2B5EF4-FFF2-40B4-BE49-F238E27FC236}">
                <a16:creationId xmlns:a16="http://schemas.microsoft.com/office/drawing/2014/main" id="{702C9121-D0CB-714F-8B17-49B04B23819E}"/>
              </a:ext>
            </a:extLst>
          </p:cNvPr>
          <p:cNvSpPr/>
          <p:nvPr/>
        </p:nvSpPr>
        <p:spPr>
          <a:xfrm>
            <a:off x="222610" y="6358268"/>
            <a:ext cx="3975100" cy="285491"/>
          </a:xfrm>
          <a:custGeom>
            <a:avLst/>
            <a:gdLst/>
            <a:ahLst/>
            <a:cxnLst/>
            <a:rect l="l" t="t" r="r" b="b"/>
            <a:pathLst>
              <a:path w="7776209" h="10908030">
                <a:moveTo>
                  <a:pt x="0" y="10908004"/>
                </a:moveTo>
                <a:lnTo>
                  <a:pt x="7776006" y="10908004"/>
                </a:lnTo>
                <a:lnTo>
                  <a:pt x="7776006" y="0"/>
                </a:lnTo>
                <a:lnTo>
                  <a:pt x="0" y="0"/>
                </a:lnTo>
                <a:lnTo>
                  <a:pt x="0" y="10908004"/>
                </a:lnTo>
                <a:close/>
              </a:path>
            </a:pathLst>
          </a:custGeom>
          <a:solidFill>
            <a:srgbClr val="1D1D1B">
              <a:alpha val="50000"/>
            </a:srgbClr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C959411-4EF2-A943-A8C9-0C8145D62C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5040" y="450559"/>
            <a:ext cx="2874135" cy="2412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0F1BDA-1F9D-FC40-B07E-80F1FD0391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334" y="2565831"/>
            <a:ext cx="691163" cy="6911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AF42CA-5FAB-244C-8CD7-FEFD8C70A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366" y="2565831"/>
            <a:ext cx="730393" cy="730393"/>
          </a:xfrm>
          <a:prstGeom prst="rect">
            <a:avLst/>
          </a:prstGeom>
        </p:spPr>
      </p:pic>
      <p:sp>
        <p:nvSpPr>
          <p:cNvPr id="14" name="5-Point Star 13">
            <a:extLst>
              <a:ext uri="{FF2B5EF4-FFF2-40B4-BE49-F238E27FC236}">
                <a16:creationId xmlns:a16="http://schemas.microsoft.com/office/drawing/2014/main" id="{7A78D3C4-2FF6-094C-A2CA-128E1AC4656F}"/>
              </a:ext>
            </a:extLst>
          </p:cNvPr>
          <p:cNvSpPr/>
          <p:nvPr/>
        </p:nvSpPr>
        <p:spPr>
          <a:xfrm>
            <a:off x="3007644" y="1954832"/>
            <a:ext cx="3208994" cy="3072700"/>
          </a:xfrm>
          <a:prstGeom prst="star5">
            <a:avLst/>
          </a:prstGeom>
          <a:solidFill>
            <a:srgbClr val="FECE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769760-DB73-3846-B3FD-7CDD5C960B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350" y="5142094"/>
            <a:ext cx="918907" cy="9189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7581A5-A9C9-7842-B757-D183389B73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593" y="5519887"/>
            <a:ext cx="87447" cy="87447"/>
          </a:xfrm>
          <a:prstGeom prst="rect">
            <a:avLst/>
          </a:prstGeom>
        </p:spPr>
      </p:pic>
      <p:sp>
        <p:nvSpPr>
          <p:cNvPr id="35" name="5-Point Star 34">
            <a:extLst>
              <a:ext uri="{FF2B5EF4-FFF2-40B4-BE49-F238E27FC236}">
                <a16:creationId xmlns:a16="http://schemas.microsoft.com/office/drawing/2014/main" id="{22BA95B0-7C4D-A644-BA11-D83A22F3851D}"/>
              </a:ext>
            </a:extLst>
          </p:cNvPr>
          <p:cNvSpPr/>
          <p:nvPr/>
        </p:nvSpPr>
        <p:spPr>
          <a:xfrm rot="19663702">
            <a:off x="3096260" y="2169226"/>
            <a:ext cx="2678057" cy="2592518"/>
          </a:xfrm>
          <a:prstGeom prst="star5">
            <a:avLst/>
          </a:prstGeom>
          <a:solidFill>
            <a:srgbClr val="FECE53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78137" y="3200502"/>
            <a:ext cx="190284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300" b="1" dirty="0">
                <a:latin typeface="Gill Sans" panose="020B0502020104020203" pitchFamily="34" charset="-79"/>
                <a:cs typeface="Gill Sans" panose="020B0502020104020203" pitchFamily="34" charset="-79"/>
              </a:rPr>
              <a:t>IMPROVE YOUR PROJECT MANAGEMENT SKILLS</a:t>
            </a:r>
          </a:p>
        </p:txBody>
      </p:sp>
    </p:spTree>
    <p:extLst>
      <p:ext uri="{BB962C8B-B14F-4D97-AF65-F5344CB8AC3E}">
        <p14:creationId xmlns:p14="http://schemas.microsoft.com/office/powerpoint/2010/main" val="298468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8" grpId="0"/>
      <p:bldP spid="19" grpId="0"/>
      <p:bldP spid="17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0E5B07-A0AF-5B4A-8831-9DB06E1434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"/>
          <a:stretch/>
        </p:blipFill>
        <p:spPr>
          <a:xfrm>
            <a:off x="229530" y="212859"/>
            <a:ext cx="8680436" cy="64322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D48FE5-8C04-AC4C-B9F3-93D3DE857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831" y="1097984"/>
            <a:ext cx="2874135" cy="24125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AB1B6F7-0CB3-4642-9DD6-BC709371D586}"/>
              </a:ext>
            </a:extLst>
          </p:cNvPr>
          <p:cNvSpPr/>
          <p:nvPr/>
        </p:nvSpPr>
        <p:spPr>
          <a:xfrm>
            <a:off x="386909" y="343205"/>
            <a:ext cx="2202280" cy="2208366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C5F37C8-1BA0-2341-8566-7B532D25A7EC}"/>
              </a:ext>
            </a:extLst>
          </p:cNvPr>
          <p:cNvSpPr/>
          <p:nvPr/>
        </p:nvSpPr>
        <p:spPr>
          <a:xfrm flipV="1">
            <a:off x="6035831" y="2551571"/>
            <a:ext cx="1294485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4" name="Picture 3" descr="A picture containing vector graphics, fan&#10;&#10;Description automatically generated">
            <a:extLst>
              <a:ext uri="{FF2B5EF4-FFF2-40B4-BE49-F238E27FC236}">
                <a16:creationId xmlns:a16="http://schemas.microsoft.com/office/drawing/2014/main" id="{2FAD0C7C-D6A2-D64F-8026-07E408CB96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33" y="343954"/>
            <a:ext cx="2208366" cy="220836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936923" y="1396961"/>
            <a:ext cx="26171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latin typeface="Gill Sans" panose="020B0502020104020203" pitchFamily="34" charset="-79"/>
                <a:cs typeface="Gill Sans" panose="020B0502020104020203" pitchFamily="34" charset="-79"/>
              </a:rPr>
              <a:t>WILL TECHNOLOY</a:t>
            </a:r>
          </a:p>
          <a:p>
            <a:r>
              <a:rPr lang="en-GB" sz="2400" b="1" dirty="0">
                <a:latin typeface="Gill Sans" panose="020B0502020104020203" pitchFamily="34" charset="-79"/>
                <a:cs typeface="Gill Sans" panose="020B0502020104020203" pitchFamily="34" charset="-79"/>
              </a:rPr>
              <a:t>TAKE OVER?...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41DB3F-71D1-F649-966E-021DB7F7D7DE}"/>
              </a:ext>
            </a:extLst>
          </p:cNvPr>
          <p:cNvSpPr txBox="1"/>
          <p:nvPr/>
        </p:nvSpPr>
        <p:spPr>
          <a:xfrm>
            <a:off x="2839595" y="489977"/>
            <a:ext cx="2672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TECHNICAL EXPERTISE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9011B6-240C-DB4F-8C8D-3BD7B965449B}"/>
              </a:ext>
            </a:extLst>
          </p:cNvPr>
          <p:cNvCxnSpPr>
            <a:cxnSpLocks/>
          </p:cNvCxnSpPr>
          <p:nvPr/>
        </p:nvCxnSpPr>
        <p:spPr>
          <a:xfrm flipH="1">
            <a:off x="1172452" y="626715"/>
            <a:ext cx="162904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873868-0747-5D4A-8EE8-F5330EAC4A96}"/>
              </a:ext>
            </a:extLst>
          </p:cNvPr>
          <p:cNvCxnSpPr>
            <a:cxnSpLocks/>
          </p:cNvCxnSpPr>
          <p:nvPr/>
        </p:nvCxnSpPr>
        <p:spPr>
          <a:xfrm flipH="1">
            <a:off x="900405" y="626715"/>
            <a:ext cx="272047" cy="2503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442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57FD6B3-00C4-D545-8C5A-94983C296B99}"/>
              </a:ext>
            </a:extLst>
          </p:cNvPr>
          <p:cNvSpPr/>
          <p:nvPr/>
        </p:nvSpPr>
        <p:spPr>
          <a:xfrm>
            <a:off x="231023" y="1078925"/>
            <a:ext cx="8675652" cy="20347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AE9874-EF06-5947-B395-CA592CF4C82A}"/>
              </a:ext>
            </a:extLst>
          </p:cNvPr>
          <p:cNvSpPr/>
          <p:nvPr/>
        </p:nvSpPr>
        <p:spPr>
          <a:xfrm>
            <a:off x="231023" y="5399221"/>
            <a:ext cx="86819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Arial Black" panose="020B0604020202020204" pitchFamily="34" charset="0"/>
                <a:cs typeface="Arial Black" panose="020B0604020202020204" pitchFamily="34" charset="0"/>
              </a:rPr>
              <a:t>Jan-Martin </a:t>
            </a:r>
            <a:r>
              <a:rPr lang="en-GB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Nufer</a:t>
            </a:r>
            <a:r>
              <a:rPr lang="en-GB" b="1" dirty="0">
                <a:latin typeface="Arial Black" panose="020B0604020202020204" pitchFamily="34" charset="0"/>
                <a:cs typeface="Arial Black" panose="020B0604020202020204" pitchFamily="34" charset="0"/>
              </a:rPr>
              <a:t>,</a:t>
            </a: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Director Treasury and Funding, Borealis Group</a:t>
            </a:r>
          </a:p>
        </p:txBody>
      </p:sp>
      <p:sp>
        <p:nvSpPr>
          <p:cNvPr id="3" name="Rectangle 2"/>
          <p:cNvSpPr/>
          <p:nvPr/>
        </p:nvSpPr>
        <p:spPr>
          <a:xfrm>
            <a:off x="231023" y="1303629"/>
            <a:ext cx="86756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THE EXCITING THING ABOUT </a:t>
            </a:r>
          </a:p>
          <a:p>
            <a:pPr algn="ctr"/>
            <a:r>
              <a:rPr lang="en-GB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TREASURY IS ITS AFFINITY WITH </a:t>
            </a:r>
          </a:p>
          <a:p>
            <a:pPr algn="ctr"/>
            <a:r>
              <a:rPr lang="en-GB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TECHNOLOGY AND CLOSENESS TO</a:t>
            </a:r>
          </a:p>
          <a:p>
            <a:pPr algn="ctr"/>
            <a:r>
              <a:rPr lang="en-GB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DIGITAL DEVELOPMENTS</a:t>
            </a:r>
          </a:p>
        </p:txBody>
      </p:sp>
      <p:pic>
        <p:nvPicPr>
          <p:cNvPr id="6" name="Picture 5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327B6104-F689-DC4B-A6D9-5ACAC785C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2" b="19219"/>
          <a:stretch/>
        </p:blipFill>
        <p:spPr>
          <a:xfrm>
            <a:off x="3679550" y="3385505"/>
            <a:ext cx="1841239" cy="18515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36E563-2AF8-7D4B-9316-1ADB2333A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360" y="4980697"/>
            <a:ext cx="3136836" cy="263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0740A6-076E-3049-8E78-3C5DE6622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49" y="500137"/>
            <a:ext cx="3136836" cy="2633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32A003-CB15-4E41-A63D-1B790A7F0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149" y="1297535"/>
            <a:ext cx="8636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61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:a16="http://schemas.microsoft.com/office/drawing/2014/main" id="{B4C78A11-1B5B-224D-A260-A1508F066C0E}"/>
              </a:ext>
            </a:extLst>
          </p:cNvPr>
          <p:cNvSpPr/>
          <p:nvPr/>
        </p:nvSpPr>
        <p:spPr>
          <a:xfrm>
            <a:off x="5566767" y="207819"/>
            <a:ext cx="3351358" cy="6442364"/>
          </a:xfrm>
          <a:prstGeom prst="rect">
            <a:avLst/>
          </a:prstGeom>
          <a:blipFill>
            <a:blip r:embed="rId3" cstate="print"/>
            <a:stretch>
              <a:fillRect l="-71861" r="-8337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EEE438-E469-C64A-87C6-0604D4958E10}"/>
              </a:ext>
            </a:extLst>
          </p:cNvPr>
          <p:cNvSpPr/>
          <p:nvPr/>
        </p:nvSpPr>
        <p:spPr>
          <a:xfrm>
            <a:off x="2612936" y="1098817"/>
            <a:ext cx="2653829" cy="45694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C7F33B-A8E8-FD4E-B19B-4990B923B81C}"/>
              </a:ext>
            </a:extLst>
          </p:cNvPr>
          <p:cNvSpPr/>
          <p:nvPr/>
        </p:nvSpPr>
        <p:spPr>
          <a:xfrm>
            <a:off x="2785299" y="1284831"/>
            <a:ext cx="220206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“Technology helps us to manage our workloads so that we can be out in the business doing more on the front line” 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KATE MOORCROFT, GROUP TREASURER, BARRATT DEVELOPMENTS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50BDBC-3567-3A4F-9440-CD9245A0EF38}"/>
              </a:ext>
            </a:extLst>
          </p:cNvPr>
          <p:cNvSpPr/>
          <p:nvPr/>
        </p:nvSpPr>
        <p:spPr>
          <a:xfrm>
            <a:off x="402748" y="3118881"/>
            <a:ext cx="19307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“Technology does not replace people, it replaces processes”</a:t>
            </a: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ROYSTON </a:t>
            </a:r>
            <a:b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DA COSTA, ASSISTANT GROUP TREASURER, FERGUSON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232E8D-FD5A-4E45-AB63-171C02E174BC}"/>
              </a:ext>
            </a:extLst>
          </p:cNvPr>
          <p:cNvSpPr/>
          <p:nvPr/>
        </p:nvSpPr>
        <p:spPr>
          <a:xfrm flipV="1">
            <a:off x="494867" y="5114267"/>
            <a:ext cx="117831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54A426-9775-824D-8B8D-996C1F40D9FD}"/>
              </a:ext>
            </a:extLst>
          </p:cNvPr>
          <p:cNvSpPr/>
          <p:nvPr/>
        </p:nvSpPr>
        <p:spPr>
          <a:xfrm flipV="1">
            <a:off x="2892083" y="3498957"/>
            <a:ext cx="1555226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BF7A7AAF-1451-3140-8C07-67A458888E1E}"/>
              </a:ext>
            </a:extLst>
          </p:cNvPr>
          <p:cNvSpPr/>
          <p:nvPr/>
        </p:nvSpPr>
        <p:spPr>
          <a:xfrm>
            <a:off x="5566766" y="207818"/>
            <a:ext cx="3351359" cy="6442364"/>
          </a:xfrm>
          <a:custGeom>
            <a:avLst/>
            <a:gdLst/>
            <a:ahLst/>
            <a:cxnLst/>
            <a:rect l="l" t="t" r="r" b="b"/>
            <a:pathLst>
              <a:path w="7776209" h="10908030">
                <a:moveTo>
                  <a:pt x="0" y="10908004"/>
                </a:moveTo>
                <a:lnTo>
                  <a:pt x="7776006" y="10908004"/>
                </a:lnTo>
                <a:lnTo>
                  <a:pt x="7776006" y="0"/>
                </a:lnTo>
                <a:lnTo>
                  <a:pt x="0" y="0"/>
                </a:lnTo>
                <a:lnTo>
                  <a:pt x="0" y="10908004"/>
                </a:lnTo>
                <a:close/>
              </a:path>
            </a:pathLst>
          </a:custGeom>
          <a:solidFill>
            <a:srgbClr val="1D1D1B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F3BB78A2-E12D-B947-9147-386B072F29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19" y="1098817"/>
            <a:ext cx="1826916" cy="182691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B7E2D4-AB36-C347-A0FD-EF7F31D4D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0230" y="6094552"/>
            <a:ext cx="3136836" cy="2633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095340-1AE7-4743-8F8E-474911F888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149" y="500137"/>
            <a:ext cx="3136836" cy="2633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35E59C-0E1D-0243-9C16-0C02F0DAB4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57"/>
          <a:stretch/>
        </p:blipFill>
        <p:spPr>
          <a:xfrm>
            <a:off x="2887059" y="3787597"/>
            <a:ext cx="1826183" cy="152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2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57FD6B3-00C4-D545-8C5A-94983C296B99}"/>
              </a:ext>
            </a:extLst>
          </p:cNvPr>
          <p:cNvSpPr/>
          <p:nvPr/>
        </p:nvSpPr>
        <p:spPr>
          <a:xfrm>
            <a:off x="231023" y="1064478"/>
            <a:ext cx="8675652" cy="20347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AE9874-EF06-5947-B395-CA592CF4C82A}"/>
              </a:ext>
            </a:extLst>
          </p:cNvPr>
          <p:cNvSpPr/>
          <p:nvPr/>
        </p:nvSpPr>
        <p:spPr>
          <a:xfrm>
            <a:off x="231023" y="5399221"/>
            <a:ext cx="86819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Arial Black" panose="020B0604020202020204" pitchFamily="34" charset="0"/>
                <a:cs typeface="Arial Black" panose="020B0604020202020204" pitchFamily="34" charset="0"/>
              </a:rPr>
              <a:t>Irene Atkins,</a:t>
            </a: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Head of  Treasury, ASOS</a:t>
            </a:r>
          </a:p>
        </p:txBody>
      </p:sp>
      <p:sp>
        <p:nvSpPr>
          <p:cNvPr id="3" name="Rectangle 2"/>
          <p:cNvSpPr/>
          <p:nvPr/>
        </p:nvSpPr>
        <p:spPr>
          <a:xfrm>
            <a:off x="262208" y="1303629"/>
            <a:ext cx="86756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OBVIOUSLY THEY NEED THE </a:t>
            </a:r>
            <a:br>
              <a:rPr lang="en-GB" sz="24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GB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TECHNICAL SKILLS, BUT IT’S ALL </a:t>
            </a:r>
            <a:br>
              <a:rPr lang="en-GB" sz="24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GB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ABOUT ATTITUDE. I CAN GENERALLY </a:t>
            </a:r>
            <a:br>
              <a:rPr lang="en-GB" sz="24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GB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TEACH EVERYTHING ELSE.</a:t>
            </a:r>
          </a:p>
        </p:txBody>
      </p:sp>
      <p:pic>
        <p:nvPicPr>
          <p:cNvPr id="4" name="Picture 3" descr="A person wearing a white shirt and smiling at the camera&#10;&#10;Description automatically generated">
            <a:extLst>
              <a:ext uri="{FF2B5EF4-FFF2-40B4-BE49-F238E27FC236}">
                <a16:creationId xmlns:a16="http://schemas.microsoft.com/office/drawing/2014/main" id="{64C8CFDB-44B1-D744-ADC8-7BF7092580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6" r="15892"/>
          <a:stretch/>
        </p:blipFill>
        <p:spPr>
          <a:xfrm>
            <a:off x="3637985" y="3385505"/>
            <a:ext cx="1841239" cy="18850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385FA3-F9AD-154C-8784-45D07468B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9839" y="5007273"/>
            <a:ext cx="3136836" cy="2633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AE85B5-56A8-D146-B113-E8EBED61B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49" y="500137"/>
            <a:ext cx="3136836" cy="2633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0BE99E-AB87-A241-90ED-8B0CDFF27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149" y="1297535"/>
            <a:ext cx="8636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44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57FD6B3-00C4-D545-8C5A-94983C296B99}"/>
              </a:ext>
            </a:extLst>
          </p:cNvPr>
          <p:cNvSpPr/>
          <p:nvPr/>
        </p:nvSpPr>
        <p:spPr>
          <a:xfrm>
            <a:off x="231023" y="4188462"/>
            <a:ext cx="8675652" cy="20347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63EFF0-2120-2A46-8973-E1DABE4AC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360" y="2792280"/>
            <a:ext cx="3136836" cy="26331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187763F-6C66-B343-9B29-9C2FD5FCA7C1}"/>
              </a:ext>
            </a:extLst>
          </p:cNvPr>
          <p:cNvSpPr/>
          <p:nvPr/>
        </p:nvSpPr>
        <p:spPr>
          <a:xfrm>
            <a:off x="224720" y="3219711"/>
            <a:ext cx="86756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Arial Black" panose="020B0604020202020204" pitchFamily="34" charset="0"/>
                <a:cs typeface="Arial Black" panose="020B0604020202020204" pitchFamily="34" charset="0"/>
              </a:rPr>
              <a:t>Eddie </a:t>
            </a:r>
            <a:r>
              <a:rPr lang="en-GB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Trahearn</a:t>
            </a:r>
            <a:r>
              <a:rPr lang="en-GB" b="1" dirty="0">
                <a:latin typeface="Arial Black" panose="020B0604020202020204" pitchFamily="34" charset="0"/>
                <a:cs typeface="Arial Black" panose="020B0604020202020204" pitchFamily="34" charset="0"/>
              </a:rPr>
              <a:t>,</a:t>
            </a: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Director of Treasury, Belmont Green Finance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6509A2-0BBF-A64D-9A4A-C7B0BD1AB84D}"/>
              </a:ext>
            </a:extLst>
          </p:cNvPr>
          <p:cNvSpPr/>
          <p:nvPr/>
        </p:nvSpPr>
        <p:spPr>
          <a:xfrm>
            <a:off x="231023" y="4197370"/>
            <a:ext cx="8675652" cy="20347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3BF2C1B-2311-3842-9E94-8E48BD5AAD97}"/>
              </a:ext>
            </a:extLst>
          </p:cNvPr>
          <p:cNvSpPr/>
          <p:nvPr/>
        </p:nvSpPr>
        <p:spPr>
          <a:xfrm>
            <a:off x="877559" y="4430427"/>
            <a:ext cx="73699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FORGET AI, IT’S ACTUAL</a:t>
            </a:r>
          </a:p>
          <a:p>
            <a:pPr algn="ctr"/>
            <a:r>
              <a:rPr lang="en-GB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FACE-TIME THAT’S IMPORTANT. </a:t>
            </a:r>
          </a:p>
          <a:p>
            <a:pPr algn="ctr"/>
            <a:r>
              <a:rPr lang="en-GB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IT’S THE HUMAN ELEMENT TO TREASURY </a:t>
            </a:r>
            <a:br>
              <a:rPr lang="en-GB" sz="24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GB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THAT WILL ALWAYS BE NEEDED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058E93E-DF5F-A940-A341-6467B2A4A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49" y="4430427"/>
            <a:ext cx="863600" cy="635000"/>
          </a:xfrm>
          <a:prstGeom prst="rect">
            <a:avLst/>
          </a:prstGeom>
        </p:spPr>
      </p:pic>
      <p:pic>
        <p:nvPicPr>
          <p:cNvPr id="16" name="Picture 1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D79F0AFF-DE58-9E48-9D0C-B990E293DE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3"/>
          <a:stretch/>
        </p:blipFill>
        <p:spPr>
          <a:xfrm>
            <a:off x="3680030" y="1236489"/>
            <a:ext cx="1814185" cy="18191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3D9974D-D48E-C44C-AD9E-55EB7A292FFE}"/>
              </a:ext>
            </a:extLst>
          </p:cNvPr>
          <p:cNvSpPr txBox="1"/>
          <p:nvPr/>
        </p:nvSpPr>
        <p:spPr>
          <a:xfrm>
            <a:off x="2801494" y="472826"/>
            <a:ext cx="2852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49B9A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RELATIONSHIP BUILDING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C99DE6-BB4F-D542-92B5-25BB6585A2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26" y="367966"/>
            <a:ext cx="2225663" cy="250509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5B75EC5-D917-4C48-A6CC-B2A93A49D27C}"/>
              </a:ext>
            </a:extLst>
          </p:cNvPr>
          <p:cNvCxnSpPr>
            <a:cxnSpLocks/>
          </p:cNvCxnSpPr>
          <p:nvPr/>
        </p:nvCxnSpPr>
        <p:spPr>
          <a:xfrm flipH="1">
            <a:off x="2169367" y="626715"/>
            <a:ext cx="6321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759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57FD6B3-00C4-D545-8C5A-94983C296B99}"/>
              </a:ext>
            </a:extLst>
          </p:cNvPr>
          <p:cNvSpPr/>
          <p:nvPr/>
        </p:nvSpPr>
        <p:spPr>
          <a:xfrm>
            <a:off x="231023" y="4188462"/>
            <a:ext cx="8675652" cy="20347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63EFF0-2120-2A46-8973-E1DABE4AC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360" y="2792280"/>
            <a:ext cx="3136836" cy="26331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A6509A2-0BBF-A64D-9A4A-C7B0BD1AB84D}"/>
              </a:ext>
            </a:extLst>
          </p:cNvPr>
          <p:cNvSpPr/>
          <p:nvPr/>
        </p:nvSpPr>
        <p:spPr>
          <a:xfrm>
            <a:off x="231023" y="4204143"/>
            <a:ext cx="8675652" cy="20347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962C88C2-9F83-1D41-9783-36AC9D488B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152" y="1214833"/>
            <a:ext cx="1840758" cy="184075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9BCD38C-BC7B-2941-8EE9-CC78D077363B}"/>
              </a:ext>
            </a:extLst>
          </p:cNvPr>
          <p:cNvSpPr/>
          <p:nvPr/>
        </p:nvSpPr>
        <p:spPr>
          <a:xfrm>
            <a:off x="218419" y="5108200"/>
            <a:ext cx="86819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ALWAYS SPEAK THE PEOPLE’S LANGUAGE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77A3E8D-992C-4D48-9C48-CDF9A3FE42CC}"/>
              </a:ext>
            </a:extLst>
          </p:cNvPr>
          <p:cNvSpPr/>
          <p:nvPr/>
        </p:nvSpPr>
        <p:spPr>
          <a:xfrm>
            <a:off x="224720" y="3210803"/>
            <a:ext cx="86756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Arial Black" panose="020B0604020202020204" pitchFamily="34" charset="0"/>
                <a:cs typeface="Arial Black" panose="020B0604020202020204" pitchFamily="34" charset="0"/>
              </a:rPr>
              <a:t>Stephen Long,</a:t>
            </a: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Group Treasurer, Williams Lea Tag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8A92D1-DDDC-0845-B046-F3DEBC004DB2}"/>
              </a:ext>
            </a:extLst>
          </p:cNvPr>
          <p:cNvSpPr txBox="1"/>
          <p:nvPr/>
        </p:nvSpPr>
        <p:spPr>
          <a:xfrm>
            <a:off x="2801495" y="472826"/>
            <a:ext cx="2672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49B9A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COMMUNICATIONS</a:t>
            </a:r>
          </a:p>
        </p:txBody>
      </p:sp>
      <p:pic>
        <p:nvPicPr>
          <p:cNvPr id="25" name="Picture 2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30AB854-4F16-E447-89EA-0C1F5578FB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94829" y="356843"/>
            <a:ext cx="2505154" cy="21998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164E074-7C01-F040-8E1C-B239E08FA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149" y="4430427"/>
            <a:ext cx="863600" cy="63500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D8621E-879A-F243-AD4D-22EBC09CC8A0}"/>
              </a:ext>
            </a:extLst>
          </p:cNvPr>
          <p:cNvCxnSpPr>
            <a:cxnSpLocks/>
          </p:cNvCxnSpPr>
          <p:nvPr/>
        </p:nvCxnSpPr>
        <p:spPr>
          <a:xfrm flipH="1">
            <a:off x="2670273" y="613537"/>
            <a:ext cx="182187" cy="1965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850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4D18E4E-4326-CF4F-A691-4B7A7CDCAEB7}"/>
              </a:ext>
            </a:extLst>
          </p:cNvPr>
          <p:cNvSpPr/>
          <p:nvPr/>
        </p:nvSpPr>
        <p:spPr>
          <a:xfrm>
            <a:off x="231017" y="222685"/>
            <a:ext cx="3685698" cy="3087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EEE438-E469-C64A-87C6-0604D4958E10}"/>
              </a:ext>
            </a:extLst>
          </p:cNvPr>
          <p:cNvSpPr/>
          <p:nvPr/>
        </p:nvSpPr>
        <p:spPr>
          <a:xfrm>
            <a:off x="5776544" y="1467933"/>
            <a:ext cx="2656696" cy="45694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C7F33B-A8E8-FD4E-B19B-4990B923B81C}"/>
              </a:ext>
            </a:extLst>
          </p:cNvPr>
          <p:cNvSpPr/>
          <p:nvPr/>
        </p:nvSpPr>
        <p:spPr>
          <a:xfrm>
            <a:off x="5954515" y="1653947"/>
            <a:ext cx="226888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“Ability to ask “what does this mean?” – Not just churning out the numbers. Not just using cognitive ability or analytical skills, but curiosity” </a:t>
            </a:r>
          </a:p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IAN CHISHOLM</a:t>
            </a:r>
          </a:p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VP CORPORATE</a:t>
            </a:r>
          </a:p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FINANCE BHP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50BDBC-3567-3A4F-9440-CD9245A0EF38}"/>
              </a:ext>
            </a:extLst>
          </p:cNvPr>
          <p:cNvSpPr/>
          <p:nvPr/>
        </p:nvSpPr>
        <p:spPr>
          <a:xfrm>
            <a:off x="3590456" y="3487997"/>
            <a:ext cx="193078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“How can you claim to be a good treasurer if you’re not looking at what’s going on around you?”</a:t>
            </a:r>
          </a:p>
          <a:p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FRANCOIS MASQUELIER, GROUP TREASURER,</a:t>
            </a:r>
          </a:p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RTL GROUP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232E8D-FD5A-4E45-AB63-171C02E174BC}"/>
              </a:ext>
            </a:extLst>
          </p:cNvPr>
          <p:cNvSpPr/>
          <p:nvPr/>
        </p:nvSpPr>
        <p:spPr>
          <a:xfrm flipV="1">
            <a:off x="3682575" y="5927350"/>
            <a:ext cx="117831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54A426-9775-824D-8B8D-996C1F40D9FD}"/>
              </a:ext>
            </a:extLst>
          </p:cNvPr>
          <p:cNvSpPr/>
          <p:nvPr/>
        </p:nvSpPr>
        <p:spPr>
          <a:xfrm>
            <a:off x="6061300" y="3867132"/>
            <a:ext cx="1325051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6D34A7-40CC-844C-8296-2634AF8F9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263" y="6352472"/>
            <a:ext cx="3479800" cy="292100"/>
          </a:xfrm>
          <a:prstGeom prst="rect">
            <a:avLst/>
          </a:prstGeom>
        </p:spPr>
      </p:pic>
      <p:pic>
        <p:nvPicPr>
          <p:cNvPr id="16" name="Picture 1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5DE04EAB-A98E-1748-BFB5-3AA6855317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9"/>
          <a:stretch/>
        </p:blipFill>
        <p:spPr>
          <a:xfrm>
            <a:off x="6061300" y="4172853"/>
            <a:ext cx="1933220" cy="1555725"/>
          </a:xfrm>
          <a:prstGeom prst="rect">
            <a:avLst/>
          </a:prstGeom>
        </p:spPr>
      </p:pic>
      <p:pic>
        <p:nvPicPr>
          <p:cNvPr id="21" name="Picture 20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F0E3EBCD-F15B-CC41-848B-E91BD1F23C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575" y="1467074"/>
            <a:ext cx="1828368" cy="18283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2A54BC-05B6-5643-91F1-8ADC94B7EE4C}"/>
              </a:ext>
            </a:extLst>
          </p:cNvPr>
          <p:cNvSpPr txBox="1"/>
          <p:nvPr/>
        </p:nvSpPr>
        <p:spPr>
          <a:xfrm>
            <a:off x="2428693" y="46069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DF767B-E0FD-CA40-89EC-4F955DEFD413}"/>
              </a:ext>
            </a:extLst>
          </p:cNvPr>
          <p:cNvSpPr txBox="1"/>
          <p:nvPr/>
        </p:nvSpPr>
        <p:spPr>
          <a:xfrm>
            <a:off x="2801495" y="472826"/>
            <a:ext cx="2672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49B9A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PROPENSITY TO LEARN</a:t>
            </a:r>
          </a:p>
        </p:txBody>
      </p:sp>
      <p:pic>
        <p:nvPicPr>
          <p:cNvPr id="29" name="Picture 2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8086DA0-37E3-0D42-8DEF-3B92853807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47" y="356844"/>
            <a:ext cx="2505154" cy="219988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657BD7B-8E19-144C-BE9F-653D01ECA312}"/>
              </a:ext>
            </a:extLst>
          </p:cNvPr>
          <p:cNvCxnSpPr>
            <a:cxnSpLocks/>
          </p:cNvCxnSpPr>
          <p:nvPr/>
        </p:nvCxnSpPr>
        <p:spPr>
          <a:xfrm flipH="1">
            <a:off x="2757197" y="626715"/>
            <a:ext cx="4429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BFA5119-9C28-A34E-8355-CBE7FBDDFE60}"/>
              </a:ext>
            </a:extLst>
          </p:cNvPr>
          <p:cNvCxnSpPr>
            <a:cxnSpLocks/>
          </p:cNvCxnSpPr>
          <p:nvPr/>
        </p:nvCxnSpPr>
        <p:spPr>
          <a:xfrm>
            <a:off x="2761861" y="629816"/>
            <a:ext cx="0" cy="13296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771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D2F0380-A1B7-E04D-83AE-7DABA912EB2D}"/>
              </a:ext>
            </a:extLst>
          </p:cNvPr>
          <p:cNvSpPr/>
          <p:nvPr/>
        </p:nvSpPr>
        <p:spPr>
          <a:xfrm>
            <a:off x="231023" y="2275707"/>
            <a:ext cx="8675652" cy="20347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2446" y="2908342"/>
            <a:ext cx="86582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latin typeface="Arial Black" panose="020B0604020202020204" pitchFamily="34" charset="0"/>
                <a:cs typeface="Arial Black" panose="020B0604020202020204" pitchFamily="34" charset="0"/>
              </a:rPr>
              <a:t>‘CURIOSITY’</a:t>
            </a:r>
          </a:p>
        </p:txBody>
      </p:sp>
      <p:pic>
        <p:nvPicPr>
          <p:cNvPr id="48130" name="Picture 2" descr="See the source image"/>
          <p:cNvPicPr>
            <a:picLocks noChangeAspect="1" noChangeArrowheads="1"/>
          </p:cNvPicPr>
          <p:nvPr/>
        </p:nvPicPr>
        <p:blipFill rotWithShape="1">
          <a:blip r:embed="rId3" cstate="print"/>
          <a:srcRect l="20686" t="-971" b="971"/>
          <a:stretch/>
        </p:blipFill>
        <p:spPr bwMode="auto">
          <a:xfrm>
            <a:off x="225413" y="4498373"/>
            <a:ext cx="1698444" cy="214141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864429" y="1072203"/>
            <a:ext cx="21022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Conferences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97067" y="844798"/>
            <a:ext cx="142572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LinkedIn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6778" y="4704524"/>
            <a:ext cx="23858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Podcasts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54594" y="3671521"/>
            <a:ext cx="23858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Join Groups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14233" y="5079167"/>
            <a:ext cx="23858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Read articles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07167" y="1560680"/>
            <a:ext cx="27799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Talk to colleagues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8838" y="2430906"/>
            <a:ext cx="23858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Arial" panose="020B0604020202020204" pitchFamily="34" charset="0"/>
                <a:cs typeface="Arial" panose="020B0604020202020204" pitchFamily="34" charset="0"/>
              </a:rPr>
              <a:t>Find a mentor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7DA2540-442A-804F-ABC5-C6B1B040E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413" y="475245"/>
            <a:ext cx="3136836" cy="2633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37719C-C80E-6E40-B50D-6447305BE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9493" y="6134826"/>
            <a:ext cx="3136836" cy="26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1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FDD768E-CE8E-C644-841D-076BC64676F4}"/>
              </a:ext>
            </a:extLst>
          </p:cNvPr>
          <p:cNvSpPr/>
          <p:nvPr/>
        </p:nvSpPr>
        <p:spPr>
          <a:xfrm>
            <a:off x="218783" y="3704548"/>
            <a:ext cx="8689605" cy="8192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29112" y="2238905"/>
            <a:ext cx="26381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BOARDS ARE </a:t>
            </a:r>
          </a:p>
          <a:p>
            <a:r>
              <a:rPr lang="en-GB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ACCEPTING </a:t>
            </a:r>
          </a:p>
          <a:p>
            <a:r>
              <a:rPr lang="en-GB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TREASURY </a:t>
            </a:r>
          </a:p>
          <a:p>
            <a:r>
              <a:rPr lang="en-GB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RECOMMENDATIONS </a:t>
            </a:r>
          </a:p>
          <a:p>
            <a:r>
              <a:rPr lang="en-GB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MORE THAN </a:t>
            </a:r>
          </a:p>
          <a:p>
            <a:r>
              <a:rPr lang="en-GB" sz="6000" b="1" dirty="0">
                <a:solidFill>
                  <a:srgbClr val="45B6A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80%</a:t>
            </a:r>
            <a:endParaRPr lang="en-GB" sz="6000" b="1" dirty="0">
              <a:solidFill>
                <a:srgbClr val="45B6A3"/>
              </a:solidFill>
              <a:latin typeface="Gill Sans SemiBold" panose="020B0502020104020203" pitchFamily="34" charset="-79"/>
              <a:cs typeface="Gill Sans SemiBold" panose="020B0502020104020203" pitchFamily="34" charset="-79"/>
            </a:endParaRPr>
          </a:p>
          <a:p>
            <a:r>
              <a:rPr lang="en-GB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OF THE TIME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35865" y="3604003"/>
            <a:ext cx="24953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 dirty="0">
                <a:solidFill>
                  <a:srgbClr val="45B6A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87%</a:t>
            </a:r>
            <a:endParaRPr lang="en-GB" sz="2000" b="1" dirty="0">
              <a:solidFill>
                <a:srgbClr val="45B6A3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GB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OF TREASURERS BELIEVE TREASURY HAS TAKEN A MORE STRATEGIC ROLE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211FD0-E676-2B42-A6CA-04C204874B46}"/>
              </a:ext>
            </a:extLst>
          </p:cNvPr>
          <p:cNvSpPr/>
          <p:nvPr/>
        </p:nvSpPr>
        <p:spPr>
          <a:xfrm>
            <a:off x="3668235" y="3704548"/>
            <a:ext cx="1994272" cy="819299"/>
          </a:xfrm>
          <a:prstGeom prst="rect">
            <a:avLst/>
          </a:prstGeom>
          <a:solidFill>
            <a:srgbClr val="45B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668715" y="1683533"/>
            <a:ext cx="2104650" cy="295465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GB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OVER THE PAST</a:t>
            </a:r>
          </a:p>
          <a:p>
            <a:r>
              <a:rPr lang="en-GB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5 YEARS, TIME </a:t>
            </a:r>
          </a:p>
          <a:p>
            <a:r>
              <a:rPr lang="en-GB" b="1" dirty="0">
                <a:latin typeface="Gill Sans SemiBold" panose="020B0502020104020203" pitchFamily="34" charset="-79"/>
                <a:cs typeface="Gill Sans SemiBold" panose="020B0502020104020203" pitchFamily="34" charset="-79"/>
              </a:rPr>
              <a:t>INVESTED BY TREASURERS ON STRATEGIC ISSUES HAS RISEN BY OVER</a:t>
            </a:r>
            <a:r>
              <a:rPr lang="en-GB" b="1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</a:p>
          <a:p>
            <a:r>
              <a:rPr lang="en-GB" sz="6000" b="1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60%</a:t>
            </a:r>
            <a:endParaRPr lang="en-GB" b="1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33846" y="4965895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10F3AF-50F8-C848-A715-23592800F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552" y="6124951"/>
            <a:ext cx="3136836" cy="2633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73D07-4940-6945-B5B5-F4D4F59A9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552" y="1780741"/>
            <a:ext cx="3136836" cy="2633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7C5138-8279-8C4A-9C33-B65B5D287648}"/>
              </a:ext>
            </a:extLst>
          </p:cNvPr>
          <p:cNvSpPr txBox="1"/>
          <p:nvPr/>
        </p:nvSpPr>
        <p:spPr>
          <a:xfrm>
            <a:off x="2801495" y="472826"/>
            <a:ext cx="2672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49B9A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STRATEGIC THINKING</a:t>
            </a:r>
          </a:p>
        </p:txBody>
      </p:sp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FE7F57A-D7A7-0C40-91E3-F376AE6A76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36" y="343954"/>
            <a:ext cx="2225662" cy="249038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74E436B-D1D0-2D4E-B8DE-5C369A259DC7}"/>
              </a:ext>
            </a:extLst>
          </p:cNvPr>
          <p:cNvCxnSpPr>
            <a:cxnSpLocks/>
          </p:cNvCxnSpPr>
          <p:nvPr/>
        </p:nvCxnSpPr>
        <p:spPr>
          <a:xfrm flipH="1">
            <a:off x="2689647" y="626715"/>
            <a:ext cx="11184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9873577-0634-B049-8BE6-4ACBE450683D}"/>
              </a:ext>
            </a:extLst>
          </p:cNvPr>
          <p:cNvCxnSpPr>
            <a:cxnSpLocks/>
          </p:cNvCxnSpPr>
          <p:nvPr/>
        </p:nvCxnSpPr>
        <p:spPr>
          <a:xfrm flipH="1">
            <a:off x="1992787" y="1979849"/>
            <a:ext cx="696860" cy="6911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3069218-7E89-B644-8799-9964058A0CE5}"/>
              </a:ext>
            </a:extLst>
          </p:cNvPr>
          <p:cNvCxnSpPr>
            <a:cxnSpLocks/>
          </p:cNvCxnSpPr>
          <p:nvPr/>
        </p:nvCxnSpPr>
        <p:spPr>
          <a:xfrm flipV="1">
            <a:off x="2689647" y="626714"/>
            <a:ext cx="0" cy="13593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130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F5FE43D-C61D-4846-9168-48AC445F710C}"/>
              </a:ext>
            </a:extLst>
          </p:cNvPr>
          <p:cNvSpPr/>
          <p:nvPr/>
        </p:nvSpPr>
        <p:spPr>
          <a:xfrm>
            <a:off x="4546395" y="4459127"/>
            <a:ext cx="2227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A24898F-39F2-1E4B-BB5B-242B05C06CB0}"/>
              </a:ext>
            </a:extLst>
          </p:cNvPr>
          <p:cNvSpPr/>
          <p:nvPr/>
        </p:nvSpPr>
        <p:spPr>
          <a:xfrm>
            <a:off x="236765" y="3627140"/>
            <a:ext cx="8662940" cy="12178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D7B6A2-3818-46B9-B06B-21D7A1FCF071}"/>
              </a:ext>
            </a:extLst>
          </p:cNvPr>
          <p:cNvSpPr/>
          <p:nvPr/>
        </p:nvSpPr>
        <p:spPr>
          <a:xfrm>
            <a:off x="1986097" y="3627140"/>
            <a:ext cx="2449935" cy="1179673"/>
          </a:xfrm>
          <a:prstGeom prst="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Mike Richards</a:t>
            </a:r>
          </a:p>
          <a:p>
            <a:pPr algn="ctr"/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CEO &amp; Founder</a:t>
            </a:r>
          </a:p>
          <a:p>
            <a:pPr algn="ctr"/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Treasury Recruitment </a:t>
            </a:r>
          </a:p>
          <a:p>
            <a:pPr algn="ctr"/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B9C7FF-7101-4D9F-931C-5B9C915A6CCA}"/>
              </a:ext>
            </a:extLst>
          </p:cNvPr>
          <p:cNvSpPr/>
          <p:nvPr/>
        </p:nvSpPr>
        <p:spPr>
          <a:xfrm>
            <a:off x="5044937" y="4587495"/>
            <a:ext cx="2227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4FBE15-D48C-4965-8A13-BB72FFE0178D}"/>
              </a:ext>
            </a:extLst>
          </p:cNvPr>
          <p:cNvSpPr/>
          <p:nvPr/>
        </p:nvSpPr>
        <p:spPr>
          <a:xfrm>
            <a:off x="4712035" y="3594903"/>
            <a:ext cx="2449935" cy="1211910"/>
          </a:xfrm>
          <a:prstGeom prst="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Craig Martin</a:t>
            </a:r>
          </a:p>
          <a:p>
            <a:pPr algn="ctr"/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Director, US Practice </a:t>
            </a:r>
          </a:p>
          <a:p>
            <a:pPr algn="ctr"/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Treasury Recruitment Company</a:t>
            </a:r>
          </a:p>
          <a:p>
            <a:pPr algn="ctr"/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3" name="Picture 2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38AE7B31-9DBC-F041-9C67-6E53346F9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93" y="1756175"/>
            <a:ext cx="1870965" cy="18709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472DBF52-6A2A-3A48-B565-51C7A4D01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944" y="1756175"/>
            <a:ext cx="1870965" cy="18709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B739E9-AA37-244D-B564-2D9FE7C08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1033" y="6375714"/>
            <a:ext cx="3136836" cy="2633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A8BC93B-5C47-4941-8046-98C6E4B34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153" y="491620"/>
            <a:ext cx="3136836" cy="26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75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033846" y="4965895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B5542E-5372-5342-A853-54F80C3D3CD6}"/>
              </a:ext>
            </a:extLst>
          </p:cNvPr>
          <p:cNvSpPr txBox="1"/>
          <p:nvPr/>
        </p:nvSpPr>
        <p:spPr>
          <a:xfrm>
            <a:off x="218783" y="661183"/>
            <a:ext cx="8689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Gill Sans" panose="020B0502020104020203" pitchFamily="34" charset="-79"/>
                <a:cs typeface="Gill Sans" panose="020B0502020104020203" pitchFamily="34" charset="-79"/>
              </a:rPr>
              <a:t>HOW TO BE MORE STRATEGIC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14D7C8D-2C11-A640-BB5D-B71C9082B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493" y="6103565"/>
            <a:ext cx="3136836" cy="263311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EB0C083B-7A56-CE4A-8498-181DAB164F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57" y="1751317"/>
            <a:ext cx="8680172" cy="396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30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727AFA2-4843-F245-ABD3-F614D7F73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26" y="351675"/>
            <a:ext cx="2225663" cy="24903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57FD6B3-00C4-D545-8C5A-94983C296B99}"/>
              </a:ext>
            </a:extLst>
          </p:cNvPr>
          <p:cNvSpPr/>
          <p:nvPr/>
        </p:nvSpPr>
        <p:spPr>
          <a:xfrm>
            <a:off x="231023" y="4188462"/>
            <a:ext cx="8675652" cy="20347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63EFF0-2120-2A46-8973-E1DABE4AC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360" y="2792280"/>
            <a:ext cx="3136836" cy="26331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A6509A2-0BBF-A64D-9A4A-C7B0BD1AB84D}"/>
              </a:ext>
            </a:extLst>
          </p:cNvPr>
          <p:cNvSpPr/>
          <p:nvPr/>
        </p:nvSpPr>
        <p:spPr>
          <a:xfrm>
            <a:off x="231023" y="4197370"/>
            <a:ext cx="8675652" cy="20347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D27962-E100-F342-9A57-9F2C29D88A2E}"/>
              </a:ext>
            </a:extLst>
          </p:cNvPr>
          <p:cNvSpPr/>
          <p:nvPr/>
        </p:nvSpPr>
        <p:spPr>
          <a:xfrm>
            <a:off x="231022" y="3240556"/>
            <a:ext cx="86756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Arial Black" panose="020B0604020202020204" pitchFamily="34" charset="0"/>
                <a:cs typeface="Arial Black" panose="020B0604020202020204" pitchFamily="34" charset="0"/>
              </a:rPr>
              <a:t>Fred </a:t>
            </a:r>
            <a:r>
              <a:rPr lang="en-GB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Shacknies</a:t>
            </a:r>
            <a:r>
              <a:rPr lang="en-GB" b="1" dirty="0">
                <a:latin typeface="Arial Black" panose="020B0604020202020204" pitchFamily="34" charset="0"/>
                <a:cs typeface="Arial Black" panose="020B0604020202020204" pitchFamily="34" charset="0"/>
              </a:rPr>
              <a:t>,</a:t>
            </a: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VP &amp; Treasurer, Hilton Worldwide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81900C3-7560-D548-8D82-C760A527147F}"/>
              </a:ext>
            </a:extLst>
          </p:cNvPr>
          <p:cNvSpPr/>
          <p:nvPr/>
        </p:nvSpPr>
        <p:spPr>
          <a:xfrm>
            <a:off x="1309710" y="4491450"/>
            <a:ext cx="653201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200" b="1" dirty="0">
                <a:latin typeface="Arial Black" panose="020B0604020202020204" pitchFamily="34" charset="0"/>
                <a:cs typeface="Arial Black" panose="020B0604020202020204" pitchFamily="34" charset="0"/>
              </a:rPr>
              <a:t>RISK IS A REALITY IN EVERYTHING </a:t>
            </a:r>
          </a:p>
          <a:p>
            <a:pPr algn="ctr"/>
            <a:r>
              <a:rPr lang="en-GB" sz="2200" b="1" dirty="0">
                <a:latin typeface="Arial Black" panose="020B0604020202020204" pitchFamily="34" charset="0"/>
                <a:cs typeface="Arial Black" panose="020B0604020202020204" pitchFamily="34" charset="0"/>
              </a:rPr>
              <a:t>WE DO. EVERY ACTION HAS SOME ELEMENT OF RISK ATTACHED. NOTHING WE DO HAS PERFECT INFORMATION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2384973-7ED0-3540-839D-11194F03F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149" y="4501288"/>
            <a:ext cx="863600" cy="635000"/>
          </a:xfrm>
          <a:prstGeom prst="rect">
            <a:avLst/>
          </a:prstGeom>
        </p:spPr>
      </p:pic>
      <p:pic>
        <p:nvPicPr>
          <p:cNvPr id="5" name="Picture 4" descr="A person wearing a suit and tie smiling and looking at the camera&#10;&#10;Description automatically generated">
            <a:extLst>
              <a:ext uri="{FF2B5EF4-FFF2-40B4-BE49-F238E27FC236}">
                <a16:creationId xmlns:a16="http://schemas.microsoft.com/office/drawing/2014/main" id="{B3E2C1EC-5FC8-8D47-AB37-5F60E21342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469" y="1214833"/>
            <a:ext cx="1840758" cy="18407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46F929-A99F-7F4C-B75A-CFC24CD1E468}"/>
              </a:ext>
            </a:extLst>
          </p:cNvPr>
          <p:cNvSpPr txBox="1"/>
          <p:nvPr/>
        </p:nvSpPr>
        <p:spPr>
          <a:xfrm>
            <a:off x="2896721" y="472826"/>
            <a:ext cx="2672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49B9A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RISK TOLERENCE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0162E7E-F60D-FA4F-AF78-40C4341CC7DD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2311000" y="626715"/>
            <a:ext cx="58572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B21AB50-4764-334F-9E31-3751D1ED57EE}"/>
              </a:ext>
            </a:extLst>
          </p:cNvPr>
          <p:cNvCxnSpPr>
            <a:cxnSpLocks/>
          </p:cNvCxnSpPr>
          <p:nvPr/>
        </p:nvCxnSpPr>
        <p:spPr>
          <a:xfrm flipH="1">
            <a:off x="932949" y="1469772"/>
            <a:ext cx="542434" cy="121733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00D2A83-4D76-C947-9F99-D96C524C0B07}"/>
              </a:ext>
            </a:extLst>
          </p:cNvPr>
          <p:cNvCxnSpPr>
            <a:cxnSpLocks/>
          </p:cNvCxnSpPr>
          <p:nvPr/>
        </p:nvCxnSpPr>
        <p:spPr>
          <a:xfrm flipH="1">
            <a:off x="1475384" y="625920"/>
            <a:ext cx="835616" cy="8438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272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B9E444F1-3655-7F4A-8D12-673CA3065095}"/>
              </a:ext>
            </a:extLst>
          </p:cNvPr>
          <p:cNvSpPr/>
          <p:nvPr/>
        </p:nvSpPr>
        <p:spPr>
          <a:xfrm>
            <a:off x="231023" y="1338639"/>
            <a:ext cx="8675652" cy="44836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FA45CB-3EA6-4272-A66E-0F3E2D2315C3}"/>
              </a:ext>
            </a:extLst>
          </p:cNvPr>
          <p:cNvSpPr txBox="1"/>
          <p:nvPr/>
        </p:nvSpPr>
        <p:spPr>
          <a:xfrm>
            <a:off x="844950" y="515860"/>
            <a:ext cx="12514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schemeClr val="bg1"/>
                </a:solidFill>
              </a:rPr>
              <a:t>Step 4: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2E9699-4305-4CE0-863B-90FA852B8B94}"/>
              </a:ext>
            </a:extLst>
          </p:cNvPr>
          <p:cNvSpPr txBox="1"/>
          <p:nvPr/>
        </p:nvSpPr>
        <p:spPr>
          <a:xfrm>
            <a:off x="2200619" y="536763"/>
            <a:ext cx="65049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</a:rPr>
              <a:t>Investing in a Mentor / Coach</a:t>
            </a:r>
            <a:endParaRPr lang="en-GB" sz="25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4B57DA-0077-4380-BE25-F7E6962777C1}"/>
              </a:ext>
            </a:extLst>
          </p:cNvPr>
          <p:cNvSpPr txBox="1"/>
          <p:nvPr/>
        </p:nvSpPr>
        <p:spPr>
          <a:xfrm>
            <a:off x="2454763" y="1502117"/>
            <a:ext cx="5760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If I do this, what potential outcomes could I expect? What will I gain or lose? What stands in my way? How will I overcome the obstacle?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0B570C-054A-4515-81CC-AF54E69D42AE}"/>
              </a:ext>
            </a:extLst>
          </p:cNvPr>
          <p:cNvSpPr txBox="1"/>
          <p:nvPr/>
        </p:nvSpPr>
        <p:spPr>
          <a:xfrm>
            <a:off x="452262" y="2292427"/>
            <a:ext cx="1979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Assess lessons learned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136DFC-45FA-4202-BEC3-6814083D9A94}"/>
              </a:ext>
            </a:extLst>
          </p:cNvPr>
          <p:cNvSpPr txBox="1"/>
          <p:nvPr/>
        </p:nvSpPr>
        <p:spPr>
          <a:xfrm>
            <a:off x="449905" y="1684999"/>
            <a:ext cx="2100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Review the risk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8A870A-6817-4DB4-AD45-A8054D20DD97}"/>
              </a:ext>
            </a:extLst>
          </p:cNvPr>
          <p:cNvSpPr txBox="1"/>
          <p:nvPr/>
        </p:nvSpPr>
        <p:spPr>
          <a:xfrm>
            <a:off x="449905" y="3131378"/>
            <a:ext cx="1629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Create a plan of action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1D6098A-12F0-41FD-945D-FC548AD359AF}"/>
              </a:ext>
            </a:extLst>
          </p:cNvPr>
          <p:cNvSpPr txBox="1"/>
          <p:nvPr/>
        </p:nvSpPr>
        <p:spPr>
          <a:xfrm>
            <a:off x="449905" y="3987196"/>
            <a:ext cx="1679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Decide next steps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E751EA9-A49F-4E42-B5A8-6EA09E10BBF1}"/>
              </a:ext>
            </a:extLst>
          </p:cNvPr>
          <p:cNvSpPr txBox="1"/>
          <p:nvPr/>
        </p:nvSpPr>
        <p:spPr>
          <a:xfrm>
            <a:off x="449905" y="4845560"/>
            <a:ext cx="2067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Evaluate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outcomes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00C3F60-503E-4111-B192-F2EEAD145FD7}"/>
              </a:ext>
            </a:extLst>
          </p:cNvPr>
          <p:cNvSpPr txBox="1"/>
          <p:nvPr/>
        </p:nvSpPr>
        <p:spPr>
          <a:xfrm>
            <a:off x="2440414" y="2310333"/>
            <a:ext cx="5593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Have I done this before? What was the outcome? How have others faired? What mistakes were made? What can I learn from this?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1AA1309-BE64-44F7-8194-51310708A5A3}"/>
              </a:ext>
            </a:extLst>
          </p:cNvPr>
          <p:cNvSpPr txBox="1"/>
          <p:nvPr/>
        </p:nvSpPr>
        <p:spPr>
          <a:xfrm>
            <a:off x="2455233" y="3181441"/>
            <a:ext cx="5657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When is the best time to take the risk? What specifically has to happen for this to succeed?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C8A79F-5C77-44E8-8736-80826C2B519E}"/>
              </a:ext>
            </a:extLst>
          </p:cNvPr>
          <p:cNvSpPr txBox="1"/>
          <p:nvPr/>
        </p:nvSpPr>
        <p:spPr>
          <a:xfrm>
            <a:off x="2440415" y="4035376"/>
            <a:ext cx="5460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Should you take the risk? If so, crack on. Don’t hesitate. Have confidence in your actions.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7EA9C72-C798-4FDD-99D6-AB283508449D}"/>
              </a:ext>
            </a:extLst>
          </p:cNvPr>
          <p:cNvSpPr txBox="1"/>
          <p:nvPr/>
        </p:nvSpPr>
        <p:spPr>
          <a:xfrm>
            <a:off x="2440414" y="4870515"/>
            <a:ext cx="5955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What have I learned from this experience? How could I use this experience to help improve future results?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363642-35D4-DE4F-A29C-65ABFB50E453}"/>
              </a:ext>
            </a:extLst>
          </p:cNvPr>
          <p:cNvSpPr txBox="1"/>
          <p:nvPr/>
        </p:nvSpPr>
        <p:spPr>
          <a:xfrm>
            <a:off x="231023" y="666410"/>
            <a:ext cx="8689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HOW TO TAKE INTELLIGENT RISK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D421E26-BA9E-1C44-804C-ED2391D12DEB}"/>
              </a:ext>
            </a:extLst>
          </p:cNvPr>
          <p:cNvSpPr/>
          <p:nvPr/>
        </p:nvSpPr>
        <p:spPr>
          <a:xfrm flipV="1">
            <a:off x="398343" y="2126704"/>
            <a:ext cx="8330483" cy="45719"/>
          </a:xfrm>
          <a:prstGeom prst="rect">
            <a:avLst/>
          </a:prstGeom>
          <a:solidFill>
            <a:srgbClr val="45B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395392-9A52-FB49-92D8-78D49C687872}"/>
              </a:ext>
            </a:extLst>
          </p:cNvPr>
          <p:cNvSpPr/>
          <p:nvPr/>
        </p:nvSpPr>
        <p:spPr>
          <a:xfrm flipV="1">
            <a:off x="375108" y="2985942"/>
            <a:ext cx="8330483" cy="45719"/>
          </a:xfrm>
          <a:prstGeom prst="rect">
            <a:avLst/>
          </a:prstGeom>
          <a:solidFill>
            <a:srgbClr val="45B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FA9CABA-A077-B34F-91D4-F97982BF070A}"/>
              </a:ext>
            </a:extLst>
          </p:cNvPr>
          <p:cNvSpPr/>
          <p:nvPr/>
        </p:nvSpPr>
        <p:spPr>
          <a:xfrm flipV="1">
            <a:off x="375108" y="3842865"/>
            <a:ext cx="8330483" cy="45719"/>
          </a:xfrm>
          <a:prstGeom prst="rect">
            <a:avLst/>
          </a:prstGeom>
          <a:solidFill>
            <a:srgbClr val="45B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C655573-4EBA-8F47-B13B-68F6279F58D0}"/>
              </a:ext>
            </a:extLst>
          </p:cNvPr>
          <p:cNvSpPr/>
          <p:nvPr/>
        </p:nvSpPr>
        <p:spPr>
          <a:xfrm flipV="1">
            <a:off x="375108" y="4705388"/>
            <a:ext cx="8330483" cy="45719"/>
          </a:xfrm>
          <a:prstGeom prst="rect">
            <a:avLst/>
          </a:prstGeom>
          <a:solidFill>
            <a:srgbClr val="45B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DF7232B-7FAF-CB45-93DC-F42CF1C9B009}"/>
              </a:ext>
            </a:extLst>
          </p:cNvPr>
          <p:cNvSpPr/>
          <p:nvPr/>
        </p:nvSpPr>
        <p:spPr>
          <a:xfrm rot="5400000">
            <a:off x="329623" y="3557481"/>
            <a:ext cx="3967456" cy="45719"/>
          </a:xfrm>
          <a:prstGeom prst="rect">
            <a:avLst/>
          </a:prstGeom>
          <a:solidFill>
            <a:srgbClr val="45B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D467CE5E-FBF3-6B49-899E-73FDF4E99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360" y="6130382"/>
            <a:ext cx="3136836" cy="26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95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ABD055-DD78-C84C-8B50-10DD0788A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39" y="348260"/>
            <a:ext cx="2485571" cy="222135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57FD6B3-00C4-D545-8C5A-94983C296B99}"/>
              </a:ext>
            </a:extLst>
          </p:cNvPr>
          <p:cNvSpPr/>
          <p:nvPr/>
        </p:nvSpPr>
        <p:spPr>
          <a:xfrm>
            <a:off x="231023" y="4188462"/>
            <a:ext cx="8675652" cy="20347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63EFF0-2120-2A46-8973-E1DABE4AC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360" y="2792280"/>
            <a:ext cx="3136836" cy="26331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A6509A2-0BBF-A64D-9A4A-C7B0BD1AB84D}"/>
              </a:ext>
            </a:extLst>
          </p:cNvPr>
          <p:cNvSpPr/>
          <p:nvPr/>
        </p:nvSpPr>
        <p:spPr>
          <a:xfrm>
            <a:off x="231023" y="4197370"/>
            <a:ext cx="8675652" cy="20347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D27962-E100-F342-9A57-9F2C29D88A2E}"/>
              </a:ext>
            </a:extLst>
          </p:cNvPr>
          <p:cNvSpPr/>
          <p:nvPr/>
        </p:nvSpPr>
        <p:spPr>
          <a:xfrm>
            <a:off x="231022" y="3240556"/>
            <a:ext cx="86756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Arial Black" panose="020B0604020202020204" pitchFamily="34" charset="0"/>
                <a:cs typeface="Arial Black" panose="020B0604020202020204" pitchFamily="34" charset="0"/>
              </a:rPr>
              <a:t>Nick Taylor,</a:t>
            </a: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Head of Group Capital &amp; Treasury Schroders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81900C3-7560-D548-8D82-C760A527147F}"/>
              </a:ext>
            </a:extLst>
          </p:cNvPr>
          <p:cNvSpPr/>
          <p:nvPr/>
        </p:nvSpPr>
        <p:spPr>
          <a:xfrm>
            <a:off x="1476357" y="4391171"/>
            <a:ext cx="62921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PACE OF CHANGE IS GETTING FASTER AND FOR TREASURY IT MEANS MOVING WITH THE</a:t>
            </a:r>
          </a:p>
          <a:p>
            <a:pPr algn="ctr"/>
            <a:r>
              <a:rPr lang="en-GB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CHANGE AND ADAPTING TO IT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2384973-7ED0-3540-839D-11194F03F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149" y="4501288"/>
            <a:ext cx="863600" cy="635000"/>
          </a:xfrm>
          <a:prstGeom prst="rect">
            <a:avLst/>
          </a:prstGeom>
        </p:spPr>
      </p:pic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B4A2339D-C34A-1842-976E-4CC1865056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469" y="1199239"/>
            <a:ext cx="1840758" cy="18407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0C8D12-D300-B942-A7C4-9AE19D251763}"/>
              </a:ext>
            </a:extLst>
          </p:cNvPr>
          <p:cNvSpPr txBox="1"/>
          <p:nvPr/>
        </p:nvSpPr>
        <p:spPr>
          <a:xfrm>
            <a:off x="2816615" y="472826"/>
            <a:ext cx="2672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49B9A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CHANGE RESILIENCE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45AD6D4-7D54-E548-9AC8-08118A469FDE}"/>
              </a:ext>
            </a:extLst>
          </p:cNvPr>
          <p:cNvCxnSpPr>
            <a:cxnSpLocks/>
          </p:cNvCxnSpPr>
          <p:nvPr/>
        </p:nvCxnSpPr>
        <p:spPr>
          <a:xfrm flipH="1">
            <a:off x="2586125" y="626715"/>
            <a:ext cx="21537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9FC2217-391C-B94B-8076-E30DF051E77D}"/>
              </a:ext>
            </a:extLst>
          </p:cNvPr>
          <p:cNvCxnSpPr>
            <a:cxnSpLocks/>
          </p:cNvCxnSpPr>
          <p:nvPr/>
        </p:nvCxnSpPr>
        <p:spPr>
          <a:xfrm flipH="1">
            <a:off x="538214" y="1458552"/>
            <a:ext cx="1206439" cy="5318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D0230C9-C056-9E48-ABB3-93A2FACA9202}"/>
              </a:ext>
            </a:extLst>
          </p:cNvPr>
          <p:cNvCxnSpPr>
            <a:cxnSpLocks/>
          </p:cNvCxnSpPr>
          <p:nvPr/>
        </p:nvCxnSpPr>
        <p:spPr>
          <a:xfrm flipV="1">
            <a:off x="1744653" y="625920"/>
            <a:ext cx="841472" cy="8326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079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BFA22A1-55EE-5346-A31A-F27F73109156}"/>
              </a:ext>
            </a:extLst>
          </p:cNvPr>
          <p:cNvSpPr/>
          <p:nvPr/>
        </p:nvSpPr>
        <p:spPr>
          <a:xfrm>
            <a:off x="231023" y="1593991"/>
            <a:ext cx="8675652" cy="42237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296282-8961-A545-95E3-D9DE2DE54B19}"/>
              </a:ext>
            </a:extLst>
          </p:cNvPr>
          <p:cNvSpPr txBox="1"/>
          <p:nvPr/>
        </p:nvSpPr>
        <p:spPr>
          <a:xfrm>
            <a:off x="231023" y="565620"/>
            <a:ext cx="8689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HOW TO BE CHANGE RESILIENT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4D84936-1B07-8947-8A56-331A75446756}"/>
              </a:ext>
            </a:extLst>
          </p:cNvPr>
          <p:cNvSpPr/>
          <p:nvPr/>
        </p:nvSpPr>
        <p:spPr>
          <a:xfrm rot="5400000">
            <a:off x="2741713" y="3678398"/>
            <a:ext cx="3708972" cy="45720"/>
          </a:xfrm>
          <a:prstGeom prst="rect">
            <a:avLst/>
          </a:prstGeom>
          <a:solidFill>
            <a:srgbClr val="45B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5C5E377-506E-FF43-A7C4-A4D1DF2A1A41}"/>
              </a:ext>
            </a:extLst>
          </p:cNvPr>
          <p:cNvSpPr/>
          <p:nvPr/>
        </p:nvSpPr>
        <p:spPr>
          <a:xfrm>
            <a:off x="300943" y="2670645"/>
            <a:ext cx="8531968" cy="45720"/>
          </a:xfrm>
          <a:prstGeom prst="rect">
            <a:avLst/>
          </a:prstGeom>
          <a:solidFill>
            <a:srgbClr val="45B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431610-05D8-46D0-939B-C9485ED949F9}"/>
              </a:ext>
            </a:extLst>
          </p:cNvPr>
          <p:cNvSpPr txBox="1"/>
          <p:nvPr/>
        </p:nvSpPr>
        <p:spPr>
          <a:xfrm>
            <a:off x="311089" y="1846772"/>
            <a:ext cx="4173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Encouraging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Openness to Change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9D24DC-4149-49A1-93DD-48BB2FF94EE3}"/>
              </a:ext>
            </a:extLst>
          </p:cNvPr>
          <p:cNvSpPr txBox="1"/>
          <p:nvPr/>
        </p:nvSpPr>
        <p:spPr>
          <a:xfrm>
            <a:off x="4810605" y="1858948"/>
            <a:ext cx="3737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Accepting</a:t>
            </a:r>
          </a:p>
          <a:p>
            <a:pPr algn="ctr" fontAlgn="base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ED2041-E25A-2145-BA0B-8189F1719B1D}"/>
              </a:ext>
            </a:extLst>
          </p:cNvPr>
          <p:cNvSpPr txBox="1"/>
          <p:nvPr/>
        </p:nvSpPr>
        <p:spPr>
          <a:xfrm>
            <a:off x="311089" y="3054597"/>
            <a:ext cx="417382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Stop being in control</a:t>
            </a:r>
          </a:p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Show intellectual humility</a:t>
            </a:r>
          </a:p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Eliminate fear</a:t>
            </a:r>
          </a:p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Communicate with transparency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FF3D3F-0058-C541-A7EF-672613B366F9}"/>
              </a:ext>
            </a:extLst>
          </p:cNvPr>
          <p:cNvSpPr txBox="1"/>
          <p:nvPr/>
        </p:nvSpPr>
        <p:spPr>
          <a:xfrm>
            <a:off x="4810606" y="3053213"/>
            <a:ext cx="373736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Acknowledge the change</a:t>
            </a:r>
          </a:p>
          <a:p>
            <a:pPr algn="ctr" fontAlgn="base"/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Think positively</a:t>
            </a:r>
          </a:p>
          <a:p>
            <a:pPr algn="ctr" fontAlgn="base"/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Be part of the change</a:t>
            </a:r>
          </a:p>
          <a:p>
            <a:pPr algn="ctr" fontAlgn="base"/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Communicate effectively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FA45CB-3EA6-4272-A66E-0F3E2D2315C3}"/>
              </a:ext>
            </a:extLst>
          </p:cNvPr>
          <p:cNvSpPr txBox="1"/>
          <p:nvPr/>
        </p:nvSpPr>
        <p:spPr>
          <a:xfrm>
            <a:off x="844950" y="515860"/>
            <a:ext cx="12514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schemeClr val="bg1"/>
                </a:solidFill>
              </a:rPr>
              <a:t>Step 4: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44C90CB-693C-0D49-830A-7630D091F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839" y="6078829"/>
            <a:ext cx="3136836" cy="2633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5AA938-49F9-7441-AAD3-AD1813E04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84" y="1064152"/>
            <a:ext cx="3136836" cy="26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0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875539C-5D41-5448-889D-5E4C3B018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9" y="344680"/>
            <a:ext cx="2489577" cy="222493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57FD6B3-00C4-D545-8C5A-94983C296B99}"/>
              </a:ext>
            </a:extLst>
          </p:cNvPr>
          <p:cNvSpPr/>
          <p:nvPr/>
        </p:nvSpPr>
        <p:spPr>
          <a:xfrm>
            <a:off x="231023" y="4188462"/>
            <a:ext cx="8675652" cy="20347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63EFF0-2120-2A46-8973-E1DABE4AC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360" y="2792280"/>
            <a:ext cx="3136836" cy="26331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A6509A2-0BBF-A64D-9A4A-C7B0BD1AB84D}"/>
              </a:ext>
            </a:extLst>
          </p:cNvPr>
          <p:cNvSpPr/>
          <p:nvPr/>
        </p:nvSpPr>
        <p:spPr>
          <a:xfrm>
            <a:off x="231023" y="4197370"/>
            <a:ext cx="8675652" cy="20347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D27962-E100-F342-9A57-9F2C29D88A2E}"/>
              </a:ext>
            </a:extLst>
          </p:cNvPr>
          <p:cNvSpPr/>
          <p:nvPr/>
        </p:nvSpPr>
        <p:spPr>
          <a:xfrm>
            <a:off x="231022" y="3240556"/>
            <a:ext cx="86756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Arial Black" panose="020B0604020202020204" pitchFamily="34" charset="0"/>
                <a:cs typeface="Arial Black" panose="020B0604020202020204" pitchFamily="34" charset="0"/>
              </a:rPr>
              <a:t>Felix </a:t>
            </a:r>
            <a:r>
              <a:rPr lang="en-GB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Warmuth</a:t>
            </a:r>
            <a:r>
              <a:rPr lang="en-GB" b="1" dirty="0">
                <a:latin typeface="Arial Black" panose="020B0604020202020204" pitchFamily="34" charset="0"/>
                <a:cs typeface="Arial Black" panose="020B0604020202020204" pitchFamily="34" charset="0"/>
              </a:rPr>
              <a:t>,</a:t>
            </a: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Head of  Treasury, RGI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Magnesita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81900C3-7560-D548-8D82-C760A527147F}"/>
              </a:ext>
            </a:extLst>
          </p:cNvPr>
          <p:cNvSpPr/>
          <p:nvPr/>
        </p:nvSpPr>
        <p:spPr>
          <a:xfrm>
            <a:off x="1668965" y="4391171"/>
            <a:ext cx="57997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DO YOU HAVE A PASSION FOR WHAT YOU’RE DOING? IF YOU DON’T, SUCCESS PROBABLY WON’T FOLLOW.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2384973-7ED0-3540-839D-11194F03F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149" y="4501288"/>
            <a:ext cx="863600" cy="635000"/>
          </a:xfrm>
          <a:prstGeom prst="rect">
            <a:avLst/>
          </a:prstGeom>
        </p:spPr>
      </p:pic>
      <p:pic>
        <p:nvPicPr>
          <p:cNvPr id="5" name="Picture 4" descr="A person wearing a suit and tie looking at the camera&#10;&#10;Description automatically generated">
            <a:extLst>
              <a:ext uri="{FF2B5EF4-FFF2-40B4-BE49-F238E27FC236}">
                <a16:creationId xmlns:a16="http://schemas.microsoft.com/office/drawing/2014/main" id="{EADCE487-3C9E-EC49-96B2-860867D0B1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54" y="1199239"/>
            <a:ext cx="1840758" cy="18407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479E4A1-812D-A54C-B5C0-119CC661239F}"/>
              </a:ext>
            </a:extLst>
          </p:cNvPr>
          <p:cNvSpPr txBox="1"/>
          <p:nvPr/>
        </p:nvSpPr>
        <p:spPr>
          <a:xfrm>
            <a:off x="2781822" y="472826"/>
            <a:ext cx="2672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49B9A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ENTHUSIASM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9A2E41D-60AD-6949-8D51-B2C6479DE16D}"/>
              </a:ext>
            </a:extLst>
          </p:cNvPr>
          <p:cNvCxnSpPr>
            <a:cxnSpLocks/>
          </p:cNvCxnSpPr>
          <p:nvPr/>
        </p:nvCxnSpPr>
        <p:spPr>
          <a:xfrm flipH="1">
            <a:off x="888069" y="626715"/>
            <a:ext cx="19134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1E948C2-F3B6-E542-B77C-8BB432E3E958}"/>
              </a:ext>
            </a:extLst>
          </p:cNvPr>
          <p:cNvCxnSpPr>
            <a:cxnSpLocks/>
          </p:cNvCxnSpPr>
          <p:nvPr/>
        </p:nvCxnSpPr>
        <p:spPr>
          <a:xfrm flipH="1">
            <a:off x="531357" y="625920"/>
            <a:ext cx="354296" cy="3390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5167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015E4A5-86E8-544B-B278-106ECFD8D791}"/>
              </a:ext>
            </a:extLst>
          </p:cNvPr>
          <p:cNvSpPr/>
          <p:nvPr/>
        </p:nvSpPr>
        <p:spPr>
          <a:xfrm>
            <a:off x="231023" y="1051560"/>
            <a:ext cx="8675652" cy="4838700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E4B58E-7613-5540-9077-CC2A92508BEA}"/>
              </a:ext>
            </a:extLst>
          </p:cNvPr>
          <p:cNvSpPr/>
          <p:nvPr/>
        </p:nvSpPr>
        <p:spPr>
          <a:xfrm>
            <a:off x="231023" y="2460011"/>
            <a:ext cx="8675652" cy="20347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C162E4-2272-0E46-88A5-47682E004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268" y="2100443"/>
            <a:ext cx="3645105" cy="274896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5D8861-2DC2-574E-A349-8D1CE4055187}"/>
              </a:ext>
            </a:extLst>
          </p:cNvPr>
          <p:cNvSpPr/>
          <p:nvPr/>
        </p:nvSpPr>
        <p:spPr>
          <a:xfrm>
            <a:off x="3322810" y="3276091"/>
            <a:ext cx="2441526" cy="4644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33846" y="4965895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A4707F-6A63-4C6E-A2A5-FAAAAAC196FD}"/>
              </a:ext>
            </a:extLst>
          </p:cNvPr>
          <p:cNvSpPr txBox="1"/>
          <p:nvPr/>
        </p:nvSpPr>
        <p:spPr>
          <a:xfrm>
            <a:off x="2353798" y="1259227"/>
            <a:ext cx="1700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Inspires &amp; motivates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B3989B-0165-4484-8EB4-139DC8905402}"/>
              </a:ext>
            </a:extLst>
          </p:cNvPr>
          <p:cNvSpPr txBox="1"/>
          <p:nvPr/>
        </p:nvSpPr>
        <p:spPr>
          <a:xfrm>
            <a:off x="5195801" y="1259226"/>
            <a:ext cx="1784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Creates confidence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8AAD8E-91AF-4E87-8828-E292F57E0A4A}"/>
              </a:ext>
            </a:extLst>
          </p:cNvPr>
          <p:cNvSpPr txBox="1"/>
          <p:nvPr/>
        </p:nvSpPr>
        <p:spPr>
          <a:xfrm>
            <a:off x="6537577" y="3061866"/>
            <a:ext cx="1653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Sparks new ideas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A5D77F-17B2-4BD4-899C-15E48D19EB23}"/>
              </a:ext>
            </a:extLst>
          </p:cNvPr>
          <p:cNvSpPr txBox="1"/>
          <p:nvPr/>
        </p:nvSpPr>
        <p:spPr>
          <a:xfrm>
            <a:off x="5448593" y="4911776"/>
            <a:ext cx="1531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It’s infectious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B89C6E-18B1-4CCC-9C7C-EDD5AA44836A}"/>
              </a:ext>
            </a:extLst>
          </p:cNvPr>
          <p:cNvSpPr txBox="1"/>
          <p:nvPr/>
        </p:nvSpPr>
        <p:spPr>
          <a:xfrm>
            <a:off x="2532778" y="4919396"/>
            <a:ext cx="2042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Makes things more fun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09C3F4-0FBE-4C58-9FBB-7FD01AAEAD95}"/>
              </a:ext>
            </a:extLst>
          </p:cNvPr>
          <p:cNvSpPr txBox="1"/>
          <p:nvPr/>
        </p:nvSpPr>
        <p:spPr>
          <a:xfrm>
            <a:off x="1132530" y="3061865"/>
            <a:ext cx="1784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Gets things done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E92F00-F77C-914E-92FB-348B1F9AEF32}"/>
              </a:ext>
            </a:extLst>
          </p:cNvPr>
          <p:cNvSpPr txBox="1"/>
          <p:nvPr/>
        </p:nvSpPr>
        <p:spPr>
          <a:xfrm>
            <a:off x="231023" y="510939"/>
            <a:ext cx="8689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WHY BE ENTHUSIASTIC?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8B37B6-7847-D242-8B25-DB75E39DCEC8}"/>
              </a:ext>
            </a:extLst>
          </p:cNvPr>
          <p:cNvSpPr txBox="1"/>
          <p:nvPr/>
        </p:nvSpPr>
        <p:spPr>
          <a:xfrm>
            <a:off x="3309667" y="3256528"/>
            <a:ext cx="2509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43B6A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ENTHUSIASM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B7BFA34-382D-D444-A53E-65C390EB8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360" y="6145093"/>
            <a:ext cx="3136836" cy="263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57F6189-F20C-3749-8B60-D5A505A29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08" y="2464895"/>
            <a:ext cx="3136836" cy="26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809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033846" y="4965895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520264-60EF-DB4E-B9BC-C02D52E7EBF3}"/>
              </a:ext>
            </a:extLst>
          </p:cNvPr>
          <p:cNvSpPr/>
          <p:nvPr/>
        </p:nvSpPr>
        <p:spPr>
          <a:xfrm>
            <a:off x="231023" y="2025405"/>
            <a:ext cx="8675652" cy="36173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C10EB4-7E59-4B61-A320-3EC8D6C24B4B}"/>
              </a:ext>
            </a:extLst>
          </p:cNvPr>
          <p:cNvSpPr txBox="1"/>
          <p:nvPr/>
        </p:nvSpPr>
        <p:spPr>
          <a:xfrm>
            <a:off x="906938" y="1147296"/>
            <a:ext cx="7400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Enthusiasm</a:t>
            </a:r>
            <a:r>
              <a:rPr lang="en-GB" sz="2000" dirty="0"/>
              <a:t>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= openness to carry out tasks that others may be reluctant to do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F93D22-C519-4CC6-917E-FD0D6A409879}"/>
              </a:ext>
            </a:extLst>
          </p:cNvPr>
          <p:cNvSpPr txBox="1"/>
          <p:nvPr/>
        </p:nvSpPr>
        <p:spPr>
          <a:xfrm>
            <a:off x="906938" y="2173920"/>
            <a:ext cx="80134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If you are faced with a problem: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	DON’T talk negatively or present negative feelings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	DO talk about the problem as the beginning to finding a solution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	DO engage everyone involved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	DO ask for support in finding a solution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	DO lead by example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169453-A414-6A48-93EE-A3C35273455C}"/>
              </a:ext>
            </a:extLst>
          </p:cNvPr>
          <p:cNvSpPr txBox="1"/>
          <p:nvPr/>
        </p:nvSpPr>
        <p:spPr>
          <a:xfrm>
            <a:off x="231023" y="434739"/>
            <a:ext cx="8689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HOW TO SHOW ENTHUSIASM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92657B-22FF-BC4D-9DA2-E58B91334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360" y="6107723"/>
            <a:ext cx="3136836" cy="26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892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57FD6B3-00C4-D545-8C5A-94983C296B99}"/>
              </a:ext>
            </a:extLst>
          </p:cNvPr>
          <p:cNvSpPr/>
          <p:nvPr/>
        </p:nvSpPr>
        <p:spPr>
          <a:xfrm>
            <a:off x="231023" y="1064478"/>
            <a:ext cx="8675652" cy="20347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AE9874-EF06-5947-B395-CA592CF4C82A}"/>
              </a:ext>
            </a:extLst>
          </p:cNvPr>
          <p:cNvSpPr/>
          <p:nvPr/>
        </p:nvSpPr>
        <p:spPr>
          <a:xfrm>
            <a:off x="231023" y="5399221"/>
            <a:ext cx="86819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Arial Black" panose="020B0604020202020204" pitchFamily="34" charset="0"/>
                <a:cs typeface="Arial Black" panose="020B0604020202020204" pitchFamily="34" charset="0"/>
              </a:rPr>
              <a:t>Eddie </a:t>
            </a:r>
            <a:r>
              <a:rPr lang="en-GB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Trahearn</a:t>
            </a:r>
            <a:r>
              <a:rPr lang="en-GB" b="1" dirty="0">
                <a:latin typeface="Arial Black" panose="020B0604020202020204" pitchFamily="34" charset="0"/>
                <a:cs typeface="Arial Black" panose="020B0604020202020204" pitchFamily="34" charset="0"/>
              </a:rPr>
              <a:t>,</a:t>
            </a: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Director of  Treasury, Belmont Green Finance</a:t>
            </a:r>
          </a:p>
        </p:txBody>
      </p:sp>
      <p:sp>
        <p:nvSpPr>
          <p:cNvPr id="3" name="Rectangle 2"/>
          <p:cNvSpPr/>
          <p:nvPr/>
        </p:nvSpPr>
        <p:spPr>
          <a:xfrm>
            <a:off x="1717888" y="1287245"/>
            <a:ext cx="5884693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500" b="1" dirty="0">
                <a:latin typeface="Arial Black" panose="020B0604020202020204" pitchFamily="34" charset="0"/>
                <a:cs typeface="Arial Black" panose="020B0604020202020204" pitchFamily="34" charset="0"/>
              </a:rPr>
              <a:t>I BUILT MY CAREER ON TRYING TO SAY “YES” AS MY FIRST INSTINCT TO A QUESTION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8D9613-3EC1-DC40-89E7-27BD3D1CE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360" y="4955183"/>
            <a:ext cx="3136836" cy="2633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FFA2A4-4FC6-054E-AF62-CDDD6B0C7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49" y="500137"/>
            <a:ext cx="3136836" cy="2633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36CA9A-F6EC-7944-AEA9-8F9677886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49" y="1297535"/>
            <a:ext cx="863600" cy="635000"/>
          </a:xfrm>
          <a:prstGeom prst="rect">
            <a:avLst/>
          </a:prstGeom>
        </p:spPr>
      </p:pic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5792F96C-913B-B949-BA07-B7CF4698E7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3"/>
          <a:stretch/>
        </p:blipFill>
        <p:spPr>
          <a:xfrm>
            <a:off x="3680030" y="3392423"/>
            <a:ext cx="1814185" cy="181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3D4970-254D-8645-8FBE-7DE18E7AF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39" y="550484"/>
            <a:ext cx="2193170" cy="245403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57FD6B3-00C4-D545-8C5A-94983C296B99}"/>
              </a:ext>
            </a:extLst>
          </p:cNvPr>
          <p:cNvSpPr/>
          <p:nvPr/>
        </p:nvSpPr>
        <p:spPr>
          <a:xfrm>
            <a:off x="231023" y="4188462"/>
            <a:ext cx="8675652" cy="20347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63EFF0-2120-2A46-8973-E1DABE4AC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360" y="2792280"/>
            <a:ext cx="3136836" cy="26331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A6509A2-0BBF-A64D-9A4A-C7B0BD1AB84D}"/>
              </a:ext>
            </a:extLst>
          </p:cNvPr>
          <p:cNvSpPr/>
          <p:nvPr/>
        </p:nvSpPr>
        <p:spPr>
          <a:xfrm>
            <a:off x="231023" y="4197370"/>
            <a:ext cx="8675652" cy="20347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D27962-E100-F342-9A57-9F2C29D88A2E}"/>
              </a:ext>
            </a:extLst>
          </p:cNvPr>
          <p:cNvSpPr/>
          <p:nvPr/>
        </p:nvSpPr>
        <p:spPr>
          <a:xfrm>
            <a:off x="231022" y="3240556"/>
            <a:ext cx="86756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Arial Black" panose="020B0604020202020204" pitchFamily="34" charset="0"/>
                <a:cs typeface="Arial Black" panose="020B0604020202020204" pitchFamily="34" charset="0"/>
              </a:rPr>
              <a:t>Eddie </a:t>
            </a:r>
            <a:r>
              <a:rPr lang="en-GB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Trahearn</a:t>
            </a:r>
            <a:r>
              <a:rPr lang="en-GB" b="1" dirty="0">
                <a:latin typeface="Arial Black" panose="020B0604020202020204" pitchFamily="34" charset="0"/>
                <a:cs typeface="Arial Black" panose="020B0604020202020204" pitchFamily="34" charset="0"/>
              </a:rPr>
              <a:t>,</a:t>
            </a: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Director of  Treasury, Belmont Green Finance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81900C3-7560-D548-8D82-C760A527147F}"/>
              </a:ext>
            </a:extLst>
          </p:cNvPr>
          <p:cNvSpPr/>
          <p:nvPr/>
        </p:nvSpPr>
        <p:spPr>
          <a:xfrm>
            <a:off x="1294310" y="4803394"/>
            <a:ext cx="71268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Arial Black" panose="020B0604020202020204" pitchFamily="34" charset="0"/>
                <a:cs typeface="Arial Black" panose="020B0604020202020204" pitchFamily="34" charset="0"/>
              </a:rPr>
              <a:t>NEVER SHUT THE DOOR – IF SOMEONE’S GIVING YOU AN OPPORTUNITY, GRASP IT WITH BOTH HANDS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2384973-7ED0-3540-839D-11194F03F4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149" y="4570817"/>
            <a:ext cx="863600" cy="635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A8C2ED-1BE2-694B-BCE6-E58E18CC1E7D}"/>
              </a:ext>
            </a:extLst>
          </p:cNvPr>
          <p:cNvSpPr txBox="1"/>
          <p:nvPr/>
        </p:nvSpPr>
        <p:spPr>
          <a:xfrm>
            <a:off x="2784931" y="472826"/>
            <a:ext cx="2672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49B9A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PERSONAL DRIVE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1BE9052-BBDE-C648-B84E-BB4849D661A1}"/>
              </a:ext>
            </a:extLst>
          </p:cNvPr>
          <p:cNvCxnSpPr>
            <a:cxnSpLocks/>
          </p:cNvCxnSpPr>
          <p:nvPr/>
        </p:nvCxnSpPr>
        <p:spPr>
          <a:xfrm flipH="1">
            <a:off x="1189653" y="626715"/>
            <a:ext cx="1611843" cy="81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EC51151B-226A-4B55-9A13-CD2972245A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3"/>
          <a:stretch/>
        </p:blipFill>
        <p:spPr>
          <a:xfrm>
            <a:off x="3676545" y="1236489"/>
            <a:ext cx="1814185" cy="181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77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10954" y="427314"/>
            <a:ext cx="74999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Arial Black" panose="020B0604020202020204" pitchFamily="34" charset="0"/>
                <a:cs typeface="Arial Black" panose="020B0604020202020204" pitchFamily="34" charset="0"/>
              </a:rPr>
              <a:t>TREASURY </a:t>
            </a:r>
          </a:p>
          <a:p>
            <a:r>
              <a:rPr lang="en-GB" sz="4000" b="1" dirty="0">
                <a:latin typeface="Arial Black" panose="020B0604020202020204" pitchFamily="34" charset="0"/>
                <a:cs typeface="Arial Black" panose="020B0604020202020204" pitchFamily="34" charset="0"/>
              </a:rPr>
              <a:t>SKILLS </a:t>
            </a:r>
          </a:p>
          <a:p>
            <a:r>
              <a:rPr lang="en-GB" sz="4000" b="1" dirty="0">
                <a:latin typeface="Arial Black" panose="020B0604020202020204" pitchFamily="34" charset="0"/>
                <a:cs typeface="Arial Black" panose="020B0604020202020204" pitchFamily="34" charset="0"/>
              </a:rPr>
              <a:t>WHEEL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A637D3-F388-EE42-8730-95CCBE43056F}"/>
              </a:ext>
            </a:extLst>
          </p:cNvPr>
          <p:cNvSpPr/>
          <p:nvPr/>
        </p:nvSpPr>
        <p:spPr>
          <a:xfrm>
            <a:off x="6405815" y="2832927"/>
            <a:ext cx="2502053" cy="3019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20445" y="3155844"/>
            <a:ext cx="1750000" cy="24337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1" dirty="0">
              <a:solidFill>
                <a:srgbClr val="127975"/>
              </a:solidFill>
            </a:endParaRPr>
          </a:p>
          <a:p>
            <a:pPr algn="ctr"/>
            <a:endParaRPr lang="en-GB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GB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Hard Skills</a:t>
            </a:r>
            <a:endParaRPr lang="en-GB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Teachable skills or those that are easy to quantify</a:t>
            </a:r>
          </a:p>
          <a:p>
            <a:pPr algn="ctr"/>
            <a:endParaRPr lang="en-GB" sz="2800" b="1" dirty="0">
              <a:solidFill>
                <a:srgbClr val="FFC000"/>
              </a:solidFill>
            </a:endParaRPr>
          </a:p>
          <a:p>
            <a:pPr algn="ctr"/>
            <a:endParaRPr lang="en-GB" sz="2800" b="1" dirty="0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81333" y="2801115"/>
            <a:ext cx="2119492" cy="308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1" dirty="0">
              <a:solidFill>
                <a:srgbClr val="127975"/>
              </a:solidFill>
            </a:endParaRPr>
          </a:p>
          <a:p>
            <a:pPr algn="ctr"/>
            <a:endParaRPr lang="en-GB" sz="2800" b="1" dirty="0">
              <a:solidFill>
                <a:srgbClr val="127975"/>
              </a:solidFill>
            </a:endParaRPr>
          </a:p>
          <a:p>
            <a:r>
              <a:rPr lang="en-GB" sz="2800" b="1" dirty="0">
                <a:solidFill>
                  <a:srgbClr val="45B6A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Soft</a:t>
            </a:r>
          </a:p>
          <a:p>
            <a:r>
              <a:rPr lang="en-GB" sz="2800" b="1" dirty="0">
                <a:solidFill>
                  <a:srgbClr val="45B6A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Skills</a:t>
            </a:r>
            <a:endParaRPr lang="en-GB" sz="2800" dirty="0">
              <a:solidFill>
                <a:srgbClr val="45B6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Combination</a:t>
            </a:r>
          </a:p>
          <a:p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people skills, personality traits &amp; attributes</a:t>
            </a:r>
          </a:p>
          <a:p>
            <a:pPr algn="ctr"/>
            <a:endParaRPr lang="en-GB" sz="2800" b="1" dirty="0">
              <a:solidFill>
                <a:srgbClr val="FFC000"/>
              </a:solidFill>
            </a:endParaRPr>
          </a:p>
          <a:p>
            <a:pPr algn="ctr"/>
            <a:endParaRPr lang="en-GB" sz="2800" b="1" dirty="0">
              <a:solidFill>
                <a:srgbClr val="FFC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C38D3F-3855-174D-A87E-FF632AF4AA0C}"/>
              </a:ext>
            </a:extLst>
          </p:cNvPr>
          <p:cNvSpPr/>
          <p:nvPr/>
        </p:nvSpPr>
        <p:spPr>
          <a:xfrm flipV="1">
            <a:off x="4406370" y="4089086"/>
            <a:ext cx="1294485" cy="457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C07E15D-106E-FC4C-A60C-FF657CC83933}"/>
              </a:ext>
            </a:extLst>
          </p:cNvPr>
          <p:cNvSpPr/>
          <p:nvPr/>
        </p:nvSpPr>
        <p:spPr>
          <a:xfrm flipV="1">
            <a:off x="6670419" y="4086801"/>
            <a:ext cx="1294485" cy="50291"/>
          </a:xfrm>
          <a:prstGeom prst="rect">
            <a:avLst/>
          </a:prstGeom>
          <a:solidFill>
            <a:srgbClr val="45B6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A318E53-79AF-3F4C-828D-DD739D965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032" y="6141865"/>
            <a:ext cx="3136836" cy="26331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5C417DD-56D1-014D-9039-C8ED34FC0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032" y="2569617"/>
            <a:ext cx="3136836" cy="2633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AC4726-ED46-914B-8B20-FB39E496F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76" y="1436439"/>
            <a:ext cx="3541724" cy="354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10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033846" y="4965895"/>
            <a:ext cx="175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C10EB4-7E59-4B61-A320-3EC8D6C24B4B}"/>
              </a:ext>
            </a:extLst>
          </p:cNvPr>
          <p:cNvSpPr txBox="1"/>
          <p:nvPr/>
        </p:nvSpPr>
        <p:spPr>
          <a:xfrm>
            <a:off x="566892" y="2838134"/>
            <a:ext cx="29614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Integrate with</a:t>
            </a:r>
          </a:p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your values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What are your key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values? How can you connect these with the work you do?</a:t>
            </a:r>
          </a:p>
          <a:p>
            <a:pPr algn="ctr"/>
            <a:endParaRPr lang="en-GB" sz="2000" dirty="0"/>
          </a:p>
          <a:p>
            <a:pPr algn="ctr"/>
            <a:endParaRPr lang="en-GB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F7D7E8-540E-4350-91C2-99674025F1B1}"/>
              </a:ext>
            </a:extLst>
          </p:cNvPr>
          <p:cNvSpPr txBox="1"/>
          <p:nvPr/>
        </p:nvSpPr>
        <p:spPr>
          <a:xfrm>
            <a:off x="5834057" y="1290060"/>
            <a:ext cx="25860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Find your WHY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What is my purpose?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Why am I doing this?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951D3D-9F76-42C2-B937-75FEBD0BA3AD}"/>
              </a:ext>
            </a:extLst>
          </p:cNvPr>
          <p:cNvSpPr txBox="1"/>
          <p:nvPr/>
        </p:nvSpPr>
        <p:spPr>
          <a:xfrm>
            <a:off x="5834057" y="4673507"/>
            <a:ext cx="28375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Change your WHY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Are you doing this task to get it done or to learn something new?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46FE30-DBFD-344E-9382-D63CA8B81816}"/>
              </a:ext>
            </a:extLst>
          </p:cNvPr>
          <p:cNvSpPr txBox="1"/>
          <p:nvPr/>
        </p:nvSpPr>
        <p:spPr>
          <a:xfrm>
            <a:off x="231023" y="434739"/>
            <a:ext cx="8689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HOW TO FIND YOUR DRIVE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9855EC-2C83-764D-BCC1-B938206A8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04" y="1158405"/>
            <a:ext cx="3136836" cy="2633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3FB74A-C70B-0545-A655-40D673CE3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6825" y="1854200"/>
            <a:ext cx="2755900" cy="3149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31EFEC6-1D56-1648-9FBC-B05ECBEB738A}"/>
              </a:ext>
            </a:extLst>
          </p:cNvPr>
          <p:cNvSpPr txBox="1"/>
          <p:nvPr/>
        </p:nvSpPr>
        <p:spPr>
          <a:xfrm>
            <a:off x="2777067" y="1219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38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341DA2-B2D2-49FA-9CCE-ABE1DC1B89CD}"/>
              </a:ext>
            </a:extLst>
          </p:cNvPr>
          <p:cNvSpPr txBox="1"/>
          <p:nvPr/>
        </p:nvSpPr>
        <p:spPr>
          <a:xfrm>
            <a:off x="2395138" y="5643896"/>
            <a:ext cx="4365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Gill Sans" panose="020B0502020104020203" pitchFamily="34" charset="-79"/>
                <a:cs typeface="Gill Sans" panose="020B0502020104020203" pitchFamily="34" charset="-79"/>
              </a:rPr>
              <a:t>Downloadable link </a:t>
            </a:r>
            <a:r>
              <a:rPr lang="en-GB" b="1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  <a:hlinkClick r:id="rId3"/>
              </a:rPr>
              <a:t>here…</a:t>
            </a:r>
            <a:endParaRPr lang="en-GB" b="1" dirty="0">
              <a:solidFill>
                <a:srgbClr val="FF00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DE9C24-3A3A-5245-9480-DEEC3A3DBCA6}"/>
              </a:ext>
            </a:extLst>
          </p:cNvPr>
          <p:cNvSpPr txBox="1"/>
          <p:nvPr/>
        </p:nvSpPr>
        <p:spPr>
          <a:xfrm>
            <a:off x="2071077" y="32746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65958D-F059-7D46-8EB7-BCE38311E7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808" y="1146598"/>
            <a:ext cx="4339437" cy="43394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A38D6B-426E-234C-BAEC-8622CF5B558C}"/>
              </a:ext>
            </a:extLst>
          </p:cNvPr>
          <p:cNvSpPr txBox="1"/>
          <p:nvPr/>
        </p:nvSpPr>
        <p:spPr>
          <a:xfrm>
            <a:off x="231023" y="434739"/>
            <a:ext cx="8689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Gill Sans" panose="020B0502020104020203" pitchFamily="34" charset="-79"/>
                <a:cs typeface="Gill Sans" panose="020B0502020104020203" pitchFamily="34" charset="-79"/>
              </a:rPr>
              <a:t>TREASURY SKILLS WHEEL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5DC624-FBB6-4843-8555-7537681C5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2360" y="6098566"/>
            <a:ext cx="3136836" cy="26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449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29165F3-ED2F-8D4D-BE1F-57C2E346646A}"/>
              </a:ext>
            </a:extLst>
          </p:cNvPr>
          <p:cNvSpPr/>
          <p:nvPr/>
        </p:nvSpPr>
        <p:spPr>
          <a:xfrm>
            <a:off x="231023" y="3305064"/>
            <a:ext cx="8675652" cy="20347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6326" y="3856906"/>
            <a:ext cx="7850514" cy="93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Any questions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2558CE-7C6C-364F-9AC5-5EC40F347CE0}"/>
              </a:ext>
            </a:extLst>
          </p:cNvPr>
          <p:cNvSpPr txBox="1"/>
          <p:nvPr/>
        </p:nvSpPr>
        <p:spPr>
          <a:xfrm>
            <a:off x="726326" y="268309"/>
            <a:ext cx="78505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0" b="1" dirty="0"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549BBF-E778-464C-9648-D1B55F710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360" y="6098566"/>
            <a:ext cx="3136836" cy="2633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A77DA2-BEE8-8742-9A0E-CB95D1125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13" y="458465"/>
            <a:ext cx="3136836" cy="26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037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57FD6B3-00C4-D545-8C5A-94983C296B99}"/>
              </a:ext>
            </a:extLst>
          </p:cNvPr>
          <p:cNvSpPr/>
          <p:nvPr/>
        </p:nvSpPr>
        <p:spPr>
          <a:xfrm>
            <a:off x="231023" y="1064478"/>
            <a:ext cx="8675652" cy="20347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17888" y="1287245"/>
            <a:ext cx="58846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atin typeface="Arial Black" panose="020B0604020202020204" pitchFamily="34" charset="0"/>
                <a:cs typeface="Arial Black" panose="020B0604020202020204" pitchFamily="34" charset="0"/>
              </a:rPr>
              <a:t>FOCUS ON BEING THE BEST POSSIBLE YOU IN EVERY SITUATION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8D9613-3EC1-DC40-89E7-27BD3D1CE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360" y="4955183"/>
            <a:ext cx="3136836" cy="2633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FFA2A4-4FC6-054E-AF62-CDDD6B0C7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49" y="500137"/>
            <a:ext cx="3136836" cy="2633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36CA9A-F6EC-7944-AEA9-8F9677886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49" y="1297535"/>
            <a:ext cx="863600" cy="635000"/>
          </a:xfrm>
          <a:prstGeom prst="rect">
            <a:avLst/>
          </a:prstGeom>
        </p:spPr>
      </p:pic>
      <p:pic>
        <p:nvPicPr>
          <p:cNvPr id="10" name="Picture 9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1D21020F-C48D-49CE-A22C-E4BE916A0C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985" y="3400218"/>
            <a:ext cx="1840758" cy="18407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8702B54-9F49-433B-8EB5-961DF823E847}"/>
              </a:ext>
            </a:extLst>
          </p:cNvPr>
          <p:cNvSpPr/>
          <p:nvPr/>
        </p:nvSpPr>
        <p:spPr>
          <a:xfrm>
            <a:off x="2272364" y="531781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latin typeface="Arial Black" panose="020B0604020202020204" pitchFamily="34" charset="0"/>
                <a:cs typeface="Arial Black" panose="020B0604020202020204" pitchFamily="34" charset="0"/>
              </a:rPr>
              <a:t>Dana </a:t>
            </a:r>
            <a:r>
              <a:rPr lang="en-GB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Laidhold</a:t>
            </a:r>
            <a:r>
              <a:rPr lang="en-GB" b="1" dirty="0">
                <a:latin typeface="Arial Black" panose="020B0604020202020204" pitchFamily="34" charset="0"/>
                <a:cs typeface="Arial Black" panose="020B0604020202020204" pitchFamily="34" charset="0"/>
              </a:rPr>
              <a:t>,</a:t>
            </a: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Treasurer, Peloton Interactive </a:t>
            </a:r>
          </a:p>
        </p:txBody>
      </p:sp>
    </p:spTree>
    <p:extLst>
      <p:ext uri="{BB962C8B-B14F-4D97-AF65-F5344CB8AC3E}">
        <p14:creationId xmlns:p14="http://schemas.microsoft.com/office/powerpoint/2010/main" val="3854841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C961A45-9853-6D45-B038-D4E72F7FE073}"/>
              </a:ext>
            </a:extLst>
          </p:cNvPr>
          <p:cNvSpPr/>
          <p:nvPr/>
        </p:nvSpPr>
        <p:spPr>
          <a:xfrm>
            <a:off x="6593719" y="1865995"/>
            <a:ext cx="2083702" cy="32515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E627DB-AC39-B947-9BE6-742523285D8D}"/>
              </a:ext>
            </a:extLst>
          </p:cNvPr>
          <p:cNvSpPr/>
          <p:nvPr/>
        </p:nvSpPr>
        <p:spPr>
          <a:xfrm>
            <a:off x="2338752" y="1865995"/>
            <a:ext cx="2137174" cy="32515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0B52A3-85D4-482D-8906-DEC358E0291B}"/>
              </a:ext>
            </a:extLst>
          </p:cNvPr>
          <p:cNvSpPr/>
          <p:nvPr/>
        </p:nvSpPr>
        <p:spPr>
          <a:xfrm>
            <a:off x="392726" y="1954958"/>
            <a:ext cx="1844038" cy="3684600"/>
          </a:xfrm>
          <a:prstGeom prst="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8762" y="1700967"/>
            <a:ext cx="191613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PROMOTES SELF-ASSESSMENT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6AA86E-ADBD-42F8-A917-B93D70EA8BF1}"/>
              </a:ext>
            </a:extLst>
          </p:cNvPr>
          <p:cNvSpPr/>
          <p:nvPr/>
        </p:nvSpPr>
        <p:spPr>
          <a:xfrm>
            <a:off x="366388" y="652086"/>
            <a:ext cx="8395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000"/>
              </a:spcAft>
            </a:pPr>
            <a:r>
              <a:rPr lang="en-GB" sz="3600" b="1" dirty="0">
                <a:latin typeface="Arial Black" panose="020B0604020202020204" pitchFamily="34" charset="0"/>
                <a:cs typeface="Arial Black" panose="020B0604020202020204" pitchFamily="34" charset="0"/>
              </a:rPr>
              <a:t>WHY USE IT?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0B52A3-85D4-482D-8906-DEC358E0291B}"/>
              </a:ext>
            </a:extLst>
          </p:cNvPr>
          <p:cNvSpPr/>
          <p:nvPr/>
        </p:nvSpPr>
        <p:spPr>
          <a:xfrm>
            <a:off x="2528672" y="1980749"/>
            <a:ext cx="1844038" cy="3684600"/>
          </a:xfrm>
          <a:prstGeom prst="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2484708" y="1726758"/>
            <a:ext cx="1916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ENCOURAGES MULTI-SKILLING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40B52A3-85D4-482D-8906-DEC358E0291B}"/>
              </a:ext>
            </a:extLst>
          </p:cNvPr>
          <p:cNvSpPr/>
          <p:nvPr/>
        </p:nvSpPr>
        <p:spPr>
          <a:xfrm>
            <a:off x="4666963" y="1980749"/>
            <a:ext cx="1844038" cy="3684600"/>
          </a:xfrm>
          <a:prstGeom prst="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4622999" y="1726758"/>
            <a:ext cx="1916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>
              <a:latin typeface="Gill Sans SemiBold" panose="020B0502020104020203" pitchFamily="34" charset="-79"/>
              <a:cs typeface="Gill Sans SemiBold" panose="020B0502020104020203" pitchFamily="34" charset="-79"/>
            </a:endParaRP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IMPROVES HIRING DECISIONS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40B52A3-85D4-482D-8906-DEC358E0291B}"/>
              </a:ext>
            </a:extLst>
          </p:cNvPr>
          <p:cNvSpPr/>
          <p:nvPr/>
        </p:nvSpPr>
        <p:spPr>
          <a:xfrm>
            <a:off x="6805249" y="1980749"/>
            <a:ext cx="1844038" cy="3684600"/>
          </a:xfrm>
          <a:prstGeom prst="rect">
            <a:avLst/>
          </a:prstGeom>
          <a:noFill/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6761285" y="1726758"/>
            <a:ext cx="1916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>
              <a:latin typeface="Gill Sans SemiBold" panose="020B0502020104020203" pitchFamily="34" charset="-79"/>
              <a:cs typeface="Gill Sans SemiBold" panose="020B0502020104020203" pitchFamily="34" charset="-79"/>
            </a:endParaRP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SUPPORTS SKILLS ASSESSMENTS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6E181D2-886B-2340-93EC-F5CAD0CE1E0F}"/>
              </a:ext>
            </a:extLst>
          </p:cNvPr>
          <p:cNvSpPr/>
          <p:nvPr/>
        </p:nvSpPr>
        <p:spPr>
          <a:xfrm flipV="1">
            <a:off x="226373" y="5031832"/>
            <a:ext cx="8681496" cy="5006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31859B4-E402-4847-8973-55335985B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73" y="6098530"/>
            <a:ext cx="3136836" cy="26331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C320009-2536-6144-B191-EAE1DC42F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033" y="848854"/>
            <a:ext cx="3136836" cy="263311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2F1E4DB0-3269-6447-A8D4-714DBD57DC07}"/>
              </a:ext>
            </a:extLst>
          </p:cNvPr>
          <p:cNvSpPr/>
          <p:nvPr/>
        </p:nvSpPr>
        <p:spPr>
          <a:xfrm flipV="1">
            <a:off x="441434" y="2944748"/>
            <a:ext cx="1294485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6B3C9E2-A128-4F4F-BFB1-E35E85403AF1}"/>
              </a:ext>
            </a:extLst>
          </p:cNvPr>
          <p:cNvSpPr/>
          <p:nvPr/>
        </p:nvSpPr>
        <p:spPr>
          <a:xfrm flipV="1">
            <a:off x="2583055" y="2944748"/>
            <a:ext cx="1294485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2B08490-BD24-7F43-96ED-E31A35B2BF3D}"/>
              </a:ext>
            </a:extLst>
          </p:cNvPr>
          <p:cNvSpPr/>
          <p:nvPr/>
        </p:nvSpPr>
        <p:spPr>
          <a:xfrm flipV="1">
            <a:off x="4716655" y="2944748"/>
            <a:ext cx="1294485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01E5A1B-965C-A742-B5AD-18581629C4BB}"/>
              </a:ext>
            </a:extLst>
          </p:cNvPr>
          <p:cNvSpPr/>
          <p:nvPr/>
        </p:nvSpPr>
        <p:spPr>
          <a:xfrm flipV="1">
            <a:off x="6834213" y="2944748"/>
            <a:ext cx="1294485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665F9A-D2B8-F241-98C8-DFBDE61CC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432" y="3551374"/>
            <a:ext cx="1453139" cy="11177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C2A0611-1CD3-A04A-B0B6-794F8457C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516" y="3551374"/>
            <a:ext cx="1453139" cy="111779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7FF799C-2B49-8F44-AA08-12E53DEDB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869" y="3551374"/>
            <a:ext cx="1453139" cy="111779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4CECED7-9F9F-534D-AEC1-AEE494C19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247" y="3551374"/>
            <a:ext cx="1453139" cy="111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2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6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AA92375-985E-364F-899B-7A6DAFBF40D6}"/>
              </a:ext>
            </a:extLst>
          </p:cNvPr>
          <p:cNvSpPr/>
          <p:nvPr/>
        </p:nvSpPr>
        <p:spPr>
          <a:xfrm>
            <a:off x="5043160" y="1098817"/>
            <a:ext cx="2374429" cy="45694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870DECC-A87F-2D4E-A64B-CD93B9B06132}"/>
              </a:ext>
            </a:extLst>
          </p:cNvPr>
          <p:cNvSpPr/>
          <p:nvPr/>
        </p:nvSpPr>
        <p:spPr>
          <a:xfrm>
            <a:off x="225876" y="2666012"/>
            <a:ext cx="2402063" cy="39709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04303" y="1284831"/>
            <a:ext cx="19653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“Qualifications have allowed me to be more nimble, able </a:t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to jump in and know exactly how to deal with certain situations”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DANA LAIDHOLD, TREASURER, PELOTON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3004" y="2710743"/>
            <a:ext cx="215655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“Qualifications give 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you a much broader perspective and 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solid grounding"</a:t>
            </a:r>
          </a:p>
          <a:p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OLIVER EISS, GROUP TREASURER, 	</a:t>
            </a:r>
          </a:p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JOHNSON MATTHEY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21752" y="3118881"/>
            <a:ext cx="196921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“Qualifications have been the one constant throughout my career and the technical experience I have gained has been 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forever valuable.”</a:t>
            </a:r>
          </a:p>
          <a:p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CONOR MAHER, </a:t>
            </a:r>
            <a:b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HEAD OF CASH </a:t>
            </a:r>
          </a:p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&amp; LIQUIDITY, RBS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56064" y="1927530"/>
            <a:ext cx="956603" cy="379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Photo</a:t>
            </a:r>
          </a:p>
        </p:txBody>
      </p:sp>
      <p:pic>
        <p:nvPicPr>
          <p:cNvPr id="8" name="Picture 7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728D18EA-1B04-5840-AF06-22158F041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684" y="1098817"/>
            <a:ext cx="1840758" cy="1840758"/>
          </a:xfrm>
          <a:prstGeom prst="rect">
            <a:avLst/>
          </a:prstGeom>
        </p:spPr>
      </p:pic>
      <p:pic>
        <p:nvPicPr>
          <p:cNvPr id="11" name="Picture 10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31BCD75A-993F-2244-9913-D229365A6C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71" y="4615409"/>
            <a:ext cx="1815882" cy="1815882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7BBFE3A6-EB20-6F4C-B44D-D29884178256}"/>
              </a:ext>
            </a:extLst>
          </p:cNvPr>
          <p:cNvSpPr/>
          <p:nvPr/>
        </p:nvSpPr>
        <p:spPr>
          <a:xfrm>
            <a:off x="2627939" y="5947161"/>
            <a:ext cx="6290185" cy="711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083321A-0D22-714C-9AAE-732D6BD2F8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78" t="1077" r="23074" b="570"/>
          <a:stretch/>
        </p:blipFill>
        <p:spPr>
          <a:xfrm>
            <a:off x="7414590" y="199367"/>
            <a:ext cx="1504029" cy="6458867"/>
          </a:xfrm>
          <a:prstGeom prst="rect">
            <a:avLst/>
          </a:prstGeom>
        </p:spPr>
      </p:pic>
      <p:sp>
        <p:nvSpPr>
          <p:cNvPr id="26" name="object 3">
            <a:extLst>
              <a:ext uri="{FF2B5EF4-FFF2-40B4-BE49-F238E27FC236}">
                <a16:creationId xmlns:a16="http://schemas.microsoft.com/office/drawing/2014/main" id="{466FB8E6-19EA-D148-967E-6CF542A35FF7}"/>
              </a:ext>
            </a:extLst>
          </p:cNvPr>
          <p:cNvSpPr/>
          <p:nvPr/>
        </p:nvSpPr>
        <p:spPr>
          <a:xfrm>
            <a:off x="7414589" y="198966"/>
            <a:ext cx="1504030" cy="6458867"/>
          </a:xfrm>
          <a:custGeom>
            <a:avLst/>
            <a:gdLst/>
            <a:ahLst/>
            <a:cxnLst/>
            <a:rect l="l" t="t" r="r" b="b"/>
            <a:pathLst>
              <a:path w="7776209" h="10908030">
                <a:moveTo>
                  <a:pt x="0" y="10908004"/>
                </a:moveTo>
                <a:lnTo>
                  <a:pt x="7776006" y="10908004"/>
                </a:lnTo>
                <a:lnTo>
                  <a:pt x="7776006" y="0"/>
                </a:lnTo>
                <a:lnTo>
                  <a:pt x="0" y="0"/>
                </a:lnTo>
                <a:lnTo>
                  <a:pt x="0" y="10908004"/>
                </a:lnTo>
                <a:close/>
              </a:path>
            </a:pathLst>
          </a:custGeom>
          <a:solidFill>
            <a:srgbClr val="1D1D1B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5A23109-5C02-B54D-83CB-FEBDF3146D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7258" y="6098530"/>
            <a:ext cx="3136836" cy="26331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1B14D60-99B7-A945-955E-4D30FA19912C}"/>
              </a:ext>
            </a:extLst>
          </p:cNvPr>
          <p:cNvSpPr/>
          <p:nvPr/>
        </p:nvSpPr>
        <p:spPr>
          <a:xfrm flipV="1">
            <a:off x="524970" y="4513433"/>
            <a:ext cx="1294485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DBE087A-8078-914B-A60B-8A4EB79D389A}"/>
              </a:ext>
            </a:extLst>
          </p:cNvPr>
          <p:cNvSpPr/>
          <p:nvPr/>
        </p:nvSpPr>
        <p:spPr>
          <a:xfrm flipV="1">
            <a:off x="2913684" y="5575479"/>
            <a:ext cx="1294485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A210840-9909-644A-B095-3E7E519422D9}"/>
              </a:ext>
            </a:extLst>
          </p:cNvPr>
          <p:cNvSpPr/>
          <p:nvPr/>
        </p:nvSpPr>
        <p:spPr>
          <a:xfrm flipV="1">
            <a:off x="5311086" y="3519266"/>
            <a:ext cx="1294485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3" name="Picture 2" descr="A picture containing vector graphics, fan, device&#10;&#10;Description automatically generated">
            <a:extLst>
              <a:ext uri="{FF2B5EF4-FFF2-40B4-BE49-F238E27FC236}">
                <a16:creationId xmlns:a16="http://schemas.microsoft.com/office/drawing/2014/main" id="{55649077-E391-FA40-AA21-475464B5B8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67" y="363985"/>
            <a:ext cx="2185600" cy="2185600"/>
          </a:xfrm>
          <a:prstGeom prst="rect">
            <a:avLst/>
          </a:prstGeom>
        </p:spPr>
      </p:pic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1CCF5F17-8E21-4846-88D3-87B3F67B05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" b="14662"/>
          <a:stretch/>
        </p:blipFill>
        <p:spPr>
          <a:xfrm>
            <a:off x="5311087" y="3617445"/>
            <a:ext cx="1815882" cy="152015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801495" y="472826"/>
            <a:ext cx="2402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9D9D9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QUALIFICATIONS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4AE5A3F-C86B-B24F-8E6E-7CC554BE79DC}"/>
              </a:ext>
            </a:extLst>
          </p:cNvPr>
          <p:cNvCxnSpPr>
            <a:cxnSpLocks/>
          </p:cNvCxnSpPr>
          <p:nvPr/>
        </p:nvCxnSpPr>
        <p:spPr>
          <a:xfrm flipH="1">
            <a:off x="2294582" y="626715"/>
            <a:ext cx="50147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E29173F-E9E4-4245-ABAB-A547D1EC9233}"/>
              </a:ext>
            </a:extLst>
          </p:cNvPr>
          <p:cNvCxnSpPr>
            <a:cxnSpLocks/>
          </p:cNvCxnSpPr>
          <p:nvPr/>
        </p:nvCxnSpPr>
        <p:spPr>
          <a:xfrm flipH="1">
            <a:off x="2052736" y="626715"/>
            <a:ext cx="247289" cy="2550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130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57FD6B3-00C4-D545-8C5A-94983C296B99}"/>
              </a:ext>
            </a:extLst>
          </p:cNvPr>
          <p:cNvSpPr/>
          <p:nvPr/>
        </p:nvSpPr>
        <p:spPr>
          <a:xfrm>
            <a:off x="231023" y="1029577"/>
            <a:ext cx="8681954" cy="24692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85674" y="1448580"/>
            <a:ext cx="65726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500" b="1" dirty="0">
                <a:latin typeface="Arial Black" panose="020B0604020202020204" pitchFamily="34" charset="0"/>
                <a:cs typeface="Arial Black" panose="020B0604020202020204" pitchFamily="34" charset="0"/>
              </a:rPr>
              <a:t>NEVER EXCLUDE SOMEONE BECAUSE THEY DON’T HAVE A QUALIFICATION AND DON’T HIRE THEM JUST BECAUSE THEY DO</a:t>
            </a:r>
          </a:p>
        </p:txBody>
      </p:sp>
      <p:pic>
        <p:nvPicPr>
          <p:cNvPr id="10" name="Picture 9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30754638-E4F4-2B40-952A-40881E52A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620" y="3778200"/>
            <a:ext cx="1840758" cy="184075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065CD66-F01B-DF4B-8C49-FA525135328A}"/>
              </a:ext>
            </a:extLst>
          </p:cNvPr>
          <p:cNvSpPr/>
          <p:nvPr/>
        </p:nvSpPr>
        <p:spPr>
          <a:xfrm>
            <a:off x="231023" y="5758658"/>
            <a:ext cx="86819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Arial Black" panose="020B0604020202020204" pitchFamily="34" charset="0"/>
                <a:cs typeface="Arial Black" panose="020B0604020202020204" pitchFamily="34" charset="0"/>
              </a:rPr>
              <a:t>Conor Maher,</a:t>
            </a: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Head of Cash &amp; Liquidity, RBS</a:t>
            </a:r>
          </a:p>
          <a:p>
            <a:pPr algn="ctr"/>
            <a:endParaRPr lang="en-GB" dirty="0">
              <a:latin typeface="Gill Sans MT" panose="020B05020201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78DAC2-0762-E846-9ECF-4645F93AF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0531" y="5355647"/>
            <a:ext cx="3136836" cy="2633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8AEAB7-747A-0143-B0F5-0EE827704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49" y="212588"/>
            <a:ext cx="3136836" cy="2633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7B341F-DA89-254C-8AB2-BCB9AD58CAEE}"/>
              </a:ext>
            </a:extLst>
          </p:cNvPr>
          <p:cNvSpPr txBox="1"/>
          <p:nvPr/>
        </p:nvSpPr>
        <p:spPr>
          <a:xfrm>
            <a:off x="786063" y="4700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2A0857D-A2C4-604D-830D-7E9B779893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149" y="1539273"/>
            <a:ext cx="8636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30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C5458B-CF9A-E741-8DE9-0714BA5EF810}"/>
              </a:ext>
            </a:extLst>
          </p:cNvPr>
          <p:cNvSpPr/>
          <p:nvPr/>
        </p:nvSpPr>
        <p:spPr>
          <a:xfrm>
            <a:off x="5280524" y="1603350"/>
            <a:ext cx="3632470" cy="5033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30635" y="3567989"/>
            <a:ext cx="204298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“Getting as broad a career as possible – experiencing different ways of thinking, different types of problems and different types of people” </a:t>
            </a: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FRED SHACKNIES, SENIOR VP &amp; TREASURER, HILTON WORLDWIDE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14635" y="1517724"/>
            <a:ext cx="18820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“Need to gain as much exposure to 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as many different areas of treasury </a:t>
            </a: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as you can”</a:t>
            </a:r>
          </a:p>
          <a:p>
            <a:endParaRPr lang="en-GB" sz="14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SARAH-JANE HALL, GROUP TREASURER, GSK</a:t>
            </a:r>
          </a:p>
        </p:txBody>
      </p:sp>
      <p:pic>
        <p:nvPicPr>
          <p:cNvPr id="3" name="Picture 2" descr="A person standing next to a body of water&#10;&#10;Description automatically generated">
            <a:extLst>
              <a:ext uri="{FF2B5EF4-FFF2-40B4-BE49-F238E27FC236}">
                <a16:creationId xmlns:a16="http://schemas.microsoft.com/office/drawing/2014/main" id="{D373A58C-C0E3-D44B-8283-5CC02BEF7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87" y="3833064"/>
            <a:ext cx="1809605" cy="1809605"/>
          </a:xfrm>
          <a:prstGeom prst="rect">
            <a:avLst/>
          </a:prstGeom>
        </p:spPr>
      </p:pic>
      <p:pic>
        <p:nvPicPr>
          <p:cNvPr id="5" name="Picture 4" descr="A person wearing a suit and tie smiling and looking at the camera&#10;&#10;Description automatically generated">
            <a:extLst>
              <a:ext uri="{FF2B5EF4-FFF2-40B4-BE49-F238E27FC236}">
                <a16:creationId xmlns:a16="http://schemas.microsoft.com/office/drawing/2014/main" id="{606F0AAA-661B-F145-B65D-AD2BEB9F4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995" y="1603351"/>
            <a:ext cx="1809605" cy="180960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A2C69B5-1487-CB43-B8E4-BF8949317B64}"/>
              </a:ext>
            </a:extLst>
          </p:cNvPr>
          <p:cNvSpPr/>
          <p:nvPr/>
        </p:nvSpPr>
        <p:spPr>
          <a:xfrm>
            <a:off x="3216233" y="3525726"/>
            <a:ext cx="1294485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3F36F9C-AF9C-1A43-996D-08BC38778E05}"/>
              </a:ext>
            </a:extLst>
          </p:cNvPr>
          <p:cNvSpPr/>
          <p:nvPr/>
        </p:nvSpPr>
        <p:spPr>
          <a:xfrm flipV="1">
            <a:off x="5607995" y="6215619"/>
            <a:ext cx="1294485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C55A1447-60CD-084D-AF85-A97A434B0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35" y="358948"/>
            <a:ext cx="2225663" cy="22256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BD298D-6C79-D649-8737-3D8D80A40E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3689" y="6077659"/>
            <a:ext cx="3136836" cy="2633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889CF5-454A-7A48-ACCF-B3A8D3275CCF}"/>
              </a:ext>
            </a:extLst>
          </p:cNvPr>
          <p:cNvSpPr txBox="1"/>
          <p:nvPr/>
        </p:nvSpPr>
        <p:spPr>
          <a:xfrm>
            <a:off x="2801495" y="472826"/>
            <a:ext cx="2402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9D9D9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DIVERSE EXPERIENCE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1D245C5-FA7A-B742-B0B9-5C60D0BF3A6C}"/>
              </a:ext>
            </a:extLst>
          </p:cNvPr>
          <p:cNvCxnSpPr>
            <a:cxnSpLocks/>
          </p:cNvCxnSpPr>
          <p:nvPr/>
        </p:nvCxnSpPr>
        <p:spPr>
          <a:xfrm flipH="1">
            <a:off x="2704979" y="632158"/>
            <a:ext cx="9651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CAD23E-4206-054C-BFB3-C0DD45C57346}"/>
              </a:ext>
            </a:extLst>
          </p:cNvPr>
          <p:cNvCxnSpPr>
            <a:cxnSpLocks/>
          </p:cNvCxnSpPr>
          <p:nvPr/>
        </p:nvCxnSpPr>
        <p:spPr>
          <a:xfrm flipH="1">
            <a:off x="2066862" y="1419450"/>
            <a:ext cx="638117" cy="6282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35C1324-08FA-884C-98EC-158CA8CAB8F7}"/>
              </a:ext>
            </a:extLst>
          </p:cNvPr>
          <p:cNvCxnSpPr>
            <a:cxnSpLocks/>
          </p:cNvCxnSpPr>
          <p:nvPr/>
        </p:nvCxnSpPr>
        <p:spPr>
          <a:xfrm flipV="1">
            <a:off x="2704979" y="626714"/>
            <a:ext cx="0" cy="7981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130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57FD6B3-00C4-D545-8C5A-94983C296B99}"/>
              </a:ext>
            </a:extLst>
          </p:cNvPr>
          <p:cNvSpPr/>
          <p:nvPr/>
        </p:nvSpPr>
        <p:spPr>
          <a:xfrm>
            <a:off x="231023" y="1064478"/>
            <a:ext cx="8675652" cy="20347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AE9874-EF06-5947-B395-CA592CF4C82A}"/>
              </a:ext>
            </a:extLst>
          </p:cNvPr>
          <p:cNvSpPr/>
          <p:nvPr/>
        </p:nvSpPr>
        <p:spPr>
          <a:xfrm>
            <a:off x="231023" y="5399221"/>
            <a:ext cx="86819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Arial Black" panose="020B0604020202020204" pitchFamily="34" charset="0"/>
                <a:cs typeface="Arial Black" panose="020B0604020202020204" pitchFamily="34" charset="0"/>
              </a:rPr>
              <a:t>Eddie </a:t>
            </a:r>
            <a:r>
              <a:rPr lang="en-GB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Trahearn</a:t>
            </a:r>
            <a:r>
              <a:rPr lang="en-GB" b="1" dirty="0">
                <a:latin typeface="Arial Black" panose="020B0604020202020204" pitchFamily="34" charset="0"/>
                <a:cs typeface="Arial Black" panose="020B0604020202020204" pitchFamily="34" charset="0"/>
              </a:rPr>
              <a:t>,</a:t>
            </a: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Director of  Treasury, Belmont Green Finance</a:t>
            </a:r>
          </a:p>
        </p:txBody>
      </p:sp>
      <p:sp>
        <p:nvSpPr>
          <p:cNvPr id="3" name="Rectangle 2"/>
          <p:cNvSpPr/>
          <p:nvPr/>
        </p:nvSpPr>
        <p:spPr>
          <a:xfrm>
            <a:off x="2188153" y="1287245"/>
            <a:ext cx="476139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500" b="1" dirty="0">
                <a:latin typeface="Arial Black" panose="020B0604020202020204" pitchFamily="34" charset="0"/>
                <a:cs typeface="Arial Black" panose="020B0604020202020204" pitchFamily="34" charset="0"/>
              </a:rPr>
              <a:t>IN A TREASURY TEAM, THE SUM IS MOST DEFINITELY GREATER THAN THE PARTS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8D9613-3EC1-DC40-89E7-27BD3D1CE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360" y="4955183"/>
            <a:ext cx="3136836" cy="2633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FFA2A4-4FC6-054E-AF62-CDDD6B0C7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49" y="500137"/>
            <a:ext cx="3136836" cy="2633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36CA9A-F6EC-7944-AEA9-8F9677886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49" y="1297535"/>
            <a:ext cx="863600" cy="635000"/>
          </a:xfrm>
          <a:prstGeom prst="rect">
            <a:avLst/>
          </a:prstGeom>
        </p:spPr>
      </p:pic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5792F96C-913B-B949-BA07-B7CF4698E7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3"/>
          <a:stretch/>
        </p:blipFill>
        <p:spPr>
          <a:xfrm>
            <a:off x="3680030" y="3392423"/>
            <a:ext cx="1814185" cy="181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29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vector graphics, fan&#10;&#10;Description automatically generated">
            <a:extLst>
              <a:ext uri="{FF2B5EF4-FFF2-40B4-BE49-F238E27FC236}">
                <a16:creationId xmlns:a16="http://schemas.microsoft.com/office/drawing/2014/main" id="{24FF93D3-C469-6E42-AC73-7C5EA0347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25" y="343954"/>
            <a:ext cx="2225663" cy="222566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57FD6B3-00C4-D545-8C5A-94983C296B99}"/>
              </a:ext>
            </a:extLst>
          </p:cNvPr>
          <p:cNvSpPr/>
          <p:nvPr/>
        </p:nvSpPr>
        <p:spPr>
          <a:xfrm>
            <a:off x="231023" y="4188462"/>
            <a:ext cx="8675652" cy="20347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AE9874-EF06-5947-B395-CA592CF4C82A}"/>
              </a:ext>
            </a:extLst>
          </p:cNvPr>
          <p:cNvSpPr/>
          <p:nvPr/>
        </p:nvSpPr>
        <p:spPr>
          <a:xfrm>
            <a:off x="231023" y="3210804"/>
            <a:ext cx="86819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Arial Black" panose="020B0604020202020204" pitchFamily="34" charset="0"/>
                <a:cs typeface="Arial Black" panose="020B0604020202020204" pitchFamily="34" charset="0"/>
              </a:rPr>
              <a:t>Oliver </a:t>
            </a:r>
            <a:r>
              <a:rPr lang="en-GB" b="1" dirty="0" err="1">
                <a:latin typeface="Arial Black" panose="020B0604020202020204" pitchFamily="34" charset="0"/>
                <a:cs typeface="Arial Black" panose="020B0604020202020204" pitchFamily="34" charset="0"/>
              </a:rPr>
              <a:t>Eiss</a:t>
            </a:r>
            <a:r>
              <a:rPr lang="en-GB" b="1" dirty="0">
                <a:latin typeface="Arial Black" panose="020B0604020202020204" pitchFamily="34" charset="0"/>
                <a:cs typeface="Arial Black" panose="020B0604020202020204" pitchFamily="34" charset="0"/>
              </a:rPr>
              <a:t>,</a:t>
            </a: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Group Treasurer, Johnson Matthey</a:t>
            </a:r>
          </a:p>
        </p:txBody>
      </p:sp>
      <p:sp>
        <p:nvSpPr>
          <p:cNvPr id="3" name="Rectangle 2"/>
          <p:cNvSpPr/>
          <p:nvPr/>
        </p:nvSpPr>
        <p:spPr>
          <a:xfrm>
            <a:off x="1836662" y="4583945"/>
            <a:ext cx="540557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500" b="1" dirty="0">
                <a:latin typeface="Arial Black" panose="020B0604020202020204" pitchFamily="34" charset="0"/>
                <a:cs typeface="Arial Black" panose="020B0604020202020204" pitchFamily="34" charset="0"/>
              </a:rPr>
              <a:t>GET AS MUCH PROJECTS AND PROJECT MANAGEMENT EXPERIENCE AS POSSIBLE</a:t>
            </a:r>
          </a:p>
        </p:txBody>
      </p:sp>
      <p:pic>
        <p:nvPicPr>
          <p:cNvPr id="5" name="Picture 4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6DC288B5-C5C0-534D-A33D-37D7A24A3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90" y="1199554"/>
            <a:ext cx="1869317" cy="18693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63EFF0-2120-2A46-8973-E1DABE4AC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2360" y="2792280"/>
            <a:ext cx="3136836" cy="2633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7D6D42-660D-EF42-8EAE-7ED2B8668F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149" y="4658850"/>
            <a:ext cx="863600" cy="63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F930AD-B7D3-434D-A4EC-6F628D6952EB}"/>
              </a:ext>
            </a:extLst>
          </p:cNvPr>
          <p:cNvSpPr txBox="1"/>
          <p:nvPr/>
        </p:nvSpPr>
        <p:spPr>
          <a:xfrm>
            <a:off x="2801495" y="472826"/>
            <a:ext cx="2672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9D9D9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PROJECT MANAGEMENT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D12E31A-B261-FF44-BAF2-1237250E810B}"/>
              </a:ext>
            </a:extLst>
          </p:cNvPr>
          <p:cNvCxnSpPr>
            <a:cxnSpLocks/>
          </p:cNvCxnSpPr>
          <p:nvPr/>
        </p:nvCxnSpPr>
        <p:spPr>
          <a:xfrm flipH="1">
            <a:off x="2305634" y="634149"/>
            <a:ext cx="4958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F6389FE-403D-274D-86F1-D99FFDAFA331}"/>
              </a:ext>
            </a:extLst>
          </p:cNvPr>
          <p:cNvCxnSpPr>
            <a:cxnSpLocks/>
          </p:cNvCxnSpPr>
          <p:nvPr/>
        </p:nvCxnSpPr>
        <p:spPr>
          <a:xfrm flipH="1">
            <a:off x="891962" y="634828"/>
            <a:ext cx="1413672" cy="14127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71838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 Fonts and Col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1">
          <a:schemeClr val="accent3"/>
        </a:lnRef>
        <a:fillRef idx="0">
          <a:schemeClr val="accent3"/>
        </a:fillRef>
        <a:effectRef idx="0">
          <a:schemeClr val="accent3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45367</TotalTime>
  <Words>1053</Words>
  <Application>Microsoft Macintosh PowerPoint</Application>
  <PresentationFormat>On-screen Show (4:3)</PresentationFormat>
  <Paragraphs>268</Paragraphs>
  <Slides>33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Arial Black</vt:lpstr>
      <vt:lpstr>Calibri</vt:lpstr>
      <vt:lpstr>Gill Sans</vt:lpstr>
      <vt:lpstr>Gill Sans Light</vt:lpstr>
      <vt:lpstr>Gill Sans MT</vt:lpstr>
      <vt:lpstr>Gill Sans SemiBold</vt:lpstr>
      <vt:lpstr>Tw Cen MT</vt:lpstr>
      <vt:lpstr>Custom Design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White</dc:creator>
  <cp:lastModifiedBy>Gee Guntrip</cp:lastModifiedBy>
  <cp:revision>571</cp:revision>
  <cp:lastPrinted>2018-10-16T09:59:18Z</cp:lastPrinted>
  <dcterms:created xsi:type="dcterms:W3CDTF">2016-09-20T20:55:38Z</dcterms:created>
  <dcterms:modified xsi:type="dcterms:W3CDTF">2019-05-23T08:20:59Z</dcterms:modified>
</cp:coreProperties>
</file>